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74" r:id="rId1"/>
  </p:sldMasterIdLst>
  <p:sldIdLst>
    <p:sldId id="256" r:id="rId2"/>
    <p:sldId id="258" r:id="rId3"/>
    <p:sldId id="261" r:id="rId4"/>
    <p:sldId id="257" r:id="rId5"/>
    <p:sldId id="259" r:id="rId6"/>
    <p:sldId id="262" r:id="rId7"/>
    <p:sldId id="26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068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801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47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1042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529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300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149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3566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150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184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42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94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53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274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64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244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65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C21EE0A-BF25-4FE7-BACE-BAFF03335DCC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3361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75" r:id="rId1"/>
    <p:sldLayoutId id="2147484476" r:id="rId2"/>
    <p:sldLayoutId id="2147484477" r:id="rId3"/>
    <p:sldLayoutId id="2147484478" r:id="rId4"/>
    <p:sldLayoutId id="2147484479" r:id="rId5"/>
    <p:sldLayoutId id="2147484480" r:id="rId6"/>
    <p:sldLayoutId id="2147484481" r:id="rId7"/>
    <p:sldLayoutId id="2147484482" r:id="rId8"/>
    <p:sldLayoutId id="2147484483" r:id="rId9"/>
    <p:sldLayoutId id="2147484484" r:id="rId10"/>
    <p:sldLayoutId id="2147484485" r:id="rId11"/>
    <p:sldLayoutId id="2147484486" r:id="rId12"/>
    <p:sldLayoutId id="2147484487" r:id="rId13"/>
    <p:sldLayoutId id="2147484488" r:id="rId14"/>
    <p:sldLayoutId id="2147484489" r:id="rId15"/>
    <p:sldLayoutId id="2147484490" r:id="rId16"/>
    <p:sldLayoutId id="214748449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0254" y="239151"/>
            <a:ext cx="6337664" cy="2067951"/>
          </a:xfrm>
        </p:spPr>
        <p:txBody>
          <a:bodyPr>
            <a:normAutofit fontScale="90000"/>
          </a:bodyPr>
          <a:lstStyle/>
          <a:p>
            <a:pPr algn="l"/>
            <a:r>
              <a:rPr lang="ru-RU" sz="8000" b="1" dirty="0">
                <a:solidFill>
                  <a:schemeClr val="accent3"/>
                </a:solidFill>
              </a:rPr>
              <a:t>      </a:t>
            </a:r>
            <a:br>
              <a:rPr lang="ru-RU" sz="8000" b="1" dirty="0">
                <a:solidFill>
                  <a:schemeClr val="accent3"/>
                </a:solidFill>
              </a:rPr>
            </a:br>
            <a:r>
              <a:rPr lang="ru-RU" b="1" dirty="0" err="1">
                <a:solidFill>
                  <a:schemeClr val="accent4">
                    <a:lumMod val="75000"/>
                  </a:schemeClr>
                </a:solidFill>
              </a:rPr>
              <a:t>ГРАНт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                         </a:t>
            </a:r>
            <a:r>
              <a:rPr lang="ru-RU" sz="7300" b="1" dirty="0" err="1">
                <a:solidFill>
                  <a:schemeClr val="accent4">
                    <a:lumMod val="75000"/>
                  </a:schemeClr>
                </a:solidFill>
              </a:rPr>
              <a:t>АГРОтуризм</a:t>
            </a:r>
            <a:endParaRPr lang="ru-RU" sz="73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9325" y="2446021"/>
            <a:ext cx="6863276" cy="2046850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</a:rPr>
              <a:t>Средства бюджета Республики </a:t>
            </a:r>
            <a:r>
              <a:rPr lang="ru-RU" sz="2000" dirty="0" err="1">
                <a:solidFill>
                  <a:srgbClr val="002060"/>
                </a:solidFill>
              </a:rPr>
              <a:t>крым</a:t>
            </a:r>
            <a:r>
              <a:rPr lang="ru-RU" sz="2000" dirty="0">
                <a:solidFill>
                  <a:srgbClr val="002060"/>
                </a:solidFill>
              </a:rPr>
              <a:t>, предоставляемые получателю средств на финансовое обеспечение его затрат, связанных с реализацией проекта развития туризма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E741E2DE-15A9-4345-9EEE-CA27E31A40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7331" y="140971"/>
            <a:ext cx="20955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20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8846" y="196948"/>
            <a:ext cx="10185765" cy="886264"/>
          </a:xfrm>
        </p:spPr>
        <p:txBody>
          <a:bodyPr>
            <a:normAutofit/>
          </a:bodyPr>
          <a:lstStyle/>
          <a:p>
            <a:r>
              <a:rPr lang="ru-RU" sz="4300" b="1" dirty="0">
                <a:solidFill>
                  <a:schemeClr val="accent4">
                    <a:lumMod val="75000"/>
                  </a:schemeClr>
                </a:solidFill>
              </a:rPr>
              <a:t>На что потратить грант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95843" y="1390899"/>
            <a:ext cx="11315700" cy="5199167"/>
          </a:xfrm>
        </p:spPr>
        <p:txBody>
          <a:bodyPr>
            <a:normAutofit fontScale="25000" lnSpcReduction="20000"/>
          </a:bodyPr>
          <a:lstStyle/>
          <a:p>
            <a:pPr marL="285750" indent="-285750">
              <a:buFont typeface="Wingdings" pitchFamily="2" charset="2"/>
              <a:buChar char="v"/>
            </a:pPr>
            <a:endParaRPr lang="ru-RU" sz="4300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indent="-285750" algn="l">
              <a:buFont typeface="Wingdings" pitchFamily="2" charset="2"/>
              <a:buChar char="v"/>
            </a:pPr>
            <a:r>
              <a:rPr lang="ru-RU" sz="4000" dirty="0">
                <a:solidFill>
                  <a:srgbClr val="002060"/>
                </a:solidFill>
              </a:rPr>
              <a:t>Приобретение, строительство, модернизацию или реконструкцию средств размещения, в </a:t>
            </a:r>
            <a:r>
              <a:rPr lang="ru-RU" sz="4000" dirty="0" err="1">
                <a:solidFill>
                  <a:srgbClr val="002060"/>
                </a:solidFill>
              </a:rPr>
              <a:t>т.ч</a:t>
            </a:r>
            <a:r>
              <a:rPr lang="ru-RU" sz="4000" dirty="0">
                <a:solidFill>
                  <a:srgbClr val="002060"/>
                </a:solidFill>
              </a:rPr>
              <a:t> модульных, используемых для оказания услуг в сфере сельского туризма, объектов туристического показа, объектов развлекательной инфраструктуры сельского туризма, включая детские комплексы, объектов проката;</a:t>
            </a:r>
          </a:p>
          <a:p>
            <a:pPr marL="285750" indent="-285750" algn="l">
              <a:buFont typeface="Wingdings" pitchFamily="2" charset="2"/>
              <a:buChar char="v"/>
            </a:pPr>
            <a:r>
              <a:rPr lang="ru-RU" sz="4000" dirty="0">
                <a:solidFill>
                  <a:srgbClr val="002060"/>
                </a:solidFill>
              </a:rPr>
              <a:t>Подключение средств размещения, объектов, используемых для осуществления услуг в сфере сельского туризма, объектов туристического показа, объектов развлекательной инфраструктуры сельского туризма, включая детские комплексы к </a:t>
            </a:r>
            <a:r>
              <a:rPr lang="ru-RU" sz="4000" u="sng" dirty="0">
                <a:solidFill>
                  <a:srgbClr val="002060"/>
                </a:solidFill>
              </a:rPr>
              <a:t>ВОДО-, ГАЗ- И ТЕПЛОПРОВОДНЫМ СЕТЯМ</a:t>
            </a:r>
            <a:r>
              <a:rPr lang="ru-RU" sz="4000" dirty="0">
                <a:solidFill>
                  <a:srgbClr val="002060"/>
                </a:solidFill>
              </a:rPr>
              <a:t>, В Т.Ч. АВТОНОМНЫМ, КАНАЛИЗАЦИОННЫМ СЕТЯМ, ОБУСТРОЙСТВО АВТОНОМНЫХ ИСТОЧНИКОВ ЭЛЕКТРО-, ВОДО-, ГАЗО- И ТЕПЛОСНАБЖЕНИЯ;</a:t>
            </a:r>
          </a:p>
          <a:p>
            <a:pPr marL="285750" indent="-285750" algn="l">
              <a:buFont typeface="Wingdings" pitchFamily="2" charset="2"/>
              <a:buChar char="v"/>
            </a:pPr>
            <a:r>
              <a:rPr lang="ru-RU" sz="4000" dirty="0">
                <a:solidFill>
                  <a:srgbClr val="002060"/>
                </a:solidFill>
              </a:rPr>
              <a:t>Приобретение И МОНТАЖ ТУРИСТИЧЕСКОГО ОБОРУДОВАНИЯ, СНАРЯЖЕНИЯ И ИНВЕНТАРЯ В ЦЕЛЯХ ОБЕСПЕЧЕНИЯ ЭКСПЛУАТАЦИИ ТУРИСТИЧЕСКИХ ОБЪЕКТОВ, ПУНКТОВ ПРОКАТА, объектов туристического показа, объектов развлекательной инфраструктуры сельского туризма, включая детские комплексы, МЕБЕЛИ И ОБОРУДОВАНИЯ ДЛЯ ОСНАЩЕНИЯ СРЕДСТВ РАЗМЕЩЕНИЯ, используемых для оказания услуг в сфере сельского туризма, ТЕХНИКИ, СПЕЦИАЛИЗИРОВАННОГО ТРАНСПОРТА И ОБОРУДОВАНИЯ </a:t>
            </a:r>
            <a:r>
              <a:rPr lang="ru-RU" sz="4000" u="sng" dirty="0">
                <a:solidFill>
                  <a:srgbClr val="002060"/>
                </a:solidFill>
              </a:rPr>
              <a:t>НЕ БЫВШЕГО В УПОТРЕБЛЕНИИ </a:t>
            </a:r>
            <a:r>
              <a:rPr lang="ru-RU" sz="4000" dirty="0">
                <a:solidFill>
                  <a:srgbClr val="002060"/>
                </a:solidFill>
              </a:rPr>
              <a:t>СОГЛАСНО ВИДАМ ПРОДУКЦИИ УКАЗАННЫХ В ПРИЛОЖЕНИИ К ПРИКАЗУ МИНСЕЛЬХОЗА РОССИИ ОТ 02.03.2022 Г. № 116 ;</a:t>
            </a:r>
          </a:p>
          <a:p>
            <a:pPr marL="285750" indent="-285750" algn="l">
              <a:buFont typeface="Wingdings" pitchFamily="2" charset="2"/>
              <a:buChar char="v"/>
            </a:pPr>
            <a:r>
              <a:rPr lang="ru-RU" sz="4000" dirty="0">
                <a:solidFill>
                  <a:srgbClr val="002060"/>
                </a:solidFill>
              </a:rPr>
              <a:t>ПРОВЕДЕНИЕ РАБОТ ПО БЛАГОУСТРОЙСТВУ ТЕРРИТОРИЙ, ПРИЛЕГАЮЩИХ К СРЕДСТВАМ РАЗМЕЩЕНИЯ, ИСПОЛЬЗУЕМЫМДЛЯ осуществления услуг в сфере сельского туризма, объектов туристического показа, объектов развлекательной инфраструктуры сельского туризма, включая детские комплексы, объектов проката В Т.Ч.:</a:t>
            </a:r>
          </a:p>
          <a:p>
            <a:pPr algn="l">
              <a:lnSpc>
                <a:spcPts val="300"/>
              </a:lnSpc>
            </a:pPr>
            <a:r>
              <a:rPr lang="ru-RU" sz="3600" i="1" dirty="0">
                <a:solidFill>
                  <a:srgbClr val="002060"/>
                </a:solidFill>
              </a:rPr>
              <a:t>                              СОЗДАНИЕ И ОБУСТРОЙСТВО ЗОН ОТДЫХА, СПОРТИВНЫХ И ДЕТСКИХ ИГРОВЫХ ПЛОЩАДОК, ПЛОЩАДОК ДЛЯ ЗАНЯТИЙ АДАПТИВНОЙ ФИЗ. КУЛЬТУРОЙ И АДАПТИВНЫМ СПОРТОМ ДЛЯ ЛИЦ С</a:t>
            </a:r>
          </a:p>
          <a:p>
            <a:pPr algn="l">
              <a:lnSpc>
                <a:spcPts val="300"/>
              </a:lnSpc>
            </a:pPr>
            <a:r>
              <a:rPr lang="ru-RU" sz="3600" i="1" dirty="0">
                <a:solidFill>
                  <a:srgbClr val="002060"/>
                </a:solidFill>
              </a:rPr>
              <a:t>                              ОГРАНИЧЕННЫМИ ВОЗМОЖНОСТЯМИ ЗДОРОВЬЯ; </a:t>
            </a:r>
          </a:p>
          <a:p>
            <a:pPr algn="l">
              <a:lnSpc>
                <a:spcPts val="300"/>
              </a:lnSpc>
            </a:pPr>
            <a:endParaRPr lang="ru-RU" sz="3600" i="1" dirty="0">
              <a:solidFill>
                <a:srgbClr val="002060"/>
              </a:solidFill>
            </a:endParaRPr>
          </a:p>
          <a:p>
            <a:pPr algn="l">
              <a:lnSpc>
                <a:spcPts val="300"/>
              </a:lnSpc>
            </a:pPr>
            <a:r>
              <a:rPr lang="ru-RU" sz="3600" dirty="0">
                <a:solidFill>
                  <a:srgbClr val="002060"/>
                </a:solidFill>
              </a:rPr>
              <a:t>                              </a:t>
            </a:r>
            <a:r>
              <a:rPr lang="ru-RU" sz="3600" i="1" dirty="0">
                <a:solidFill>
                  <a:srgbClr val="002060"/>
                </a:solidFill>
              </a:rPr>
              <a:t>ОРГАНИЗАЦИЯ ОСВЕЩЕНИЯ ТЕРРИТОРИИ, АРХИТЕКТУРНОЙ ПОДСВЕТКИ ЗДАНИЙ, СТРОЕНИЙ, СООРУЖЕНИЙ,  В Т.Ч. С ИСПОЛЬЗОВАНИЕМ ЭНЕРГОСБЕРЕГАЮЩИХ ТЕХНОЛОГИЙ;</a:t>
            </a:r>
          </a:p>
          <a:p>
            <a:pPr algn="l">
              <a:lnSpc>
                <a:spcPts val="300"/>
              </a:lnSpc>
            </a:pPr>
            <a:endParaRPr lang="ru-RU" sz="3600" i="1" dirty="0">
              <a:solidFill>
                <a:srgbClr val="002060"/>
              </a:solidFill>
            </a:endParaRPr>
          </a:p>
          <a:p>
            <a:pPr algn="l">
              <a:lnSpc>
                <a:spcPts val="300"/>
              </a:lnSpc>
            </a:pPr>
            <a:r>
              <a:rPr lang="ru-RU" sz="3600" i="1" dirty="0">
                <a:solidFill>
                  <a:srgbClr val="002060"/>
                </a:solidFill>
              </a:rPr>
              <a:t>                              ОРГАНИЗАЦИЯ ТРОТУАРОВ, АЛЛЕЙ, ВЕЛОСЕПЕДНЫХ ДОРОЖЕК, ТРОПИНОК;</a:t>
            </a:r>
          </a:p>
          <a:p>
            <a:pPr algn="l"/>
            <a:r>
              <a:rPr lang="ru-RU" sz="3600" i="1" dirty="0">
                <a:solidFill>
                  <a:srgbClr val="002060"/>
                </a:solidFill>
              </a:rPr>
              <a:t>                              СОЗДАНИЕ И ОБУСТРОЙСТВО МЕСТ ПАРКОВОК;</a:t>
            </a:r>
          </a:p>
          <a:p>
            <a:pPr algn="l"/>
            <a:r>
              <a:rPr lang="ru-RU" sz="3600" i="1" dirty="0">
                <a:solidFill>
                  <a:srgbClr val="002060"/>
                </a:solidFill>
              </a:rPr>
              <a:t>                              УСТАНОВКА (ОБУСТРОЙСТВО) ОГРАЖДЕНИЙ, В Т.Ч. ГАЗОННЫХ И ТРОТУАРНЫХ ОГРАЖДЕНИЙ;</a:t>
            </a:r>
          </a:p>
          <a:p>
            <a:pPr algn="l"/>
            <a:r>
              <a:rPr lang="ru-RU" sz="3600" i="1" dirty="0">
                <a:solidFill>
                  <a:srgbClr val="002060"/>
                </a:solidFill>
              </a:rPr>
              <a:t>                             ОБУСТРОЙСТВО ТЕРРИТОРИИ ДЛЯ БЕСПРЕПЯТСТВЕННОГО ПЕРЕДВИЖЕНИЯ ИНВАЛИДОВ И ДРУГИХ МАЛОМОБИЛЬНЫХ ГРУПП НАСЕЛЕНИЯ;</a:t>
            </a:r>
          </a:p>
          <a:p>
            <a:pPr algn="l"/>
            <a:r>
              <a:rPr lang="ru-RU" sz="3600" i="1" dirty="0">
                <a:solidFill>
                  <a:srgbClr val="002060"/>
                </a:solidFill>
              </a:rPr>
              <a:t>                             СОХРАНЕНИЕ И ВОССТАНОВЛЕНИЕ ПРИРОДНЫХ ЛАНДШАФТОВ И ИСТОРИКО-КУЛЬТУРНЫХ ПАМЯТНИКОВ.</a:t>
            </a:r>
          </a:p>
          <a:p>
            <a:pPr algn="l"/>
            <a:r>
              <a:rPr lang="ru-RU" sz="4000" u="sng" dirty="0">
                <a:solidFill>
                  <a:srgbClr val="002060"/>
                </a:solidFill>
              </a:rPr>
              <a:t>СПИСОК ЭЛЕМЕНТОВ БЛАГОУСТРОЙСТВА И ВИДЫ РАБОТ, ВКЛЮЧАЕМЫЕ В ПРОЕКТ РАЗВИТИЯ СЕЛЬСКОГО ТУРИЗМА, ОПРЕДЕЛЯЮТСЯ МИНИСТЕРСТВОМ СЕЛЬСКОГО ХОЗЯЙСТВА Республик  Крым.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4000" u="sng" dirty="0">
              <a:solidFill>
                <a:srgbClr val="002060"/>
              </a:solidFill>
            </a:endParaRPr>
          </a:p>
          <a:p>
            <a:pPr marL="285750" indent="-285750"/>
            <a:endParaRPr lang="ru-RU" sz="1600" dirty="0">
              <a:solidFill>
                <a:srgbClr val="002060"/>
              </a:solidFill>
            </a:endParaRPr>
          </a:p>
          <a:p>
            <a:endParaRPr lang="ru-RU" sz="1600" dirty="0">
              <a:solidFill>
                <a:schemeClr val="accent1"/>
              </a:solidFill>
            </a:endParaRPr>
          </a:p>
          <a:p>
            <a:endParaRPr lang="ru-RU" sz="16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D96F6215-4C92-4BC2-B303-12C4A64347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848" y="25772"/>
            <a:ext cx="1365127" cy="136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92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4056" y="267286"/>
            <a:ext cx="9830556" cy="773723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rgbClr val="7030A0"/>
                </a:solidFill>
              </a:rPr>
              <a:t>Размер гранта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497791" y="1008302"/>
            <a:ext cx="9196417" cy="4065288"/>
          </a:xfrm>
        </p:spPr>
        <p:txBody>
          <a:bodyPr>
            <a:normAutofit/>
          </a:bodyPr>
          <a:lstStyle/>
          <a:p>
            <a:r>
              <a:rPr lang="ru-RU" dirty="0"/>
              <a:t> 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до </a:t>
            </a:r>
            <a:r>
              <a:rPr lang="ru-RU" u="sng" dirty="0">
                <a:solidFill>
                  <a:schemeClr val="bg2">
                    <a:lumMod val="75000"/>
                  </a:schemeClr>
                </a:solidFill>
              </a:rPr>
              <a:t>3 млн. рублей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(включительно) - при направлении на реализацию проекта собственных средств не менее </a:t>
            </a:r>
            <a:r>
              <a:rPr lang="ru-RU" u="sng" dirty="0">
                <a:solidFill>
                  <a:schemeClr val="bg2">
                    <a:lumMod val="75000"/>
                  </a:schemeClr>
                </a:solidFill>
              </a:rPr>
              <a:t>10 %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его стоимости; </a:t>
            </a:r>
          </a:p>
          <a:p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до </a:t>
            </a:r>
            <a:r>
              <a:rPr lang="ru-RU" u="sng" dirty="0">
                <a:solidFill>
                  <a:schemeClr val="bg2">
                    <a:lumMod val="75000"/>
                  </a:schemeClr>
                </a:solidFill>
              </a:rPr>
              <a:t>5 млн. рублей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(включительно) - при направлении на реализацию проекта собственных средств не менее </a:t>
            </a:r>
            <a:r>
              <a:rPr lang="ru-RU" u="sng" dirty="0">
                <a:solidFill>
                  <a:schemeClr val="bg2">
                    <a:lumMod val="75000"/>
                  </a:schemeClr>
                </a:solidFill>
              </a:rPr>
              <a:t>15 %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его стоимости;</a:t>
            </a:r>
          </a:p>
          <a:p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 до </a:t>
            </a:r>
            <a:r>
              <a:rPr lang="ru-RU" u="sng" dirty="0">
                <a:solidFill>
                  <a:schemeClr val="bg2">
                    <a:lumMod val="75000"/>
                  </a:schemeClr>
                </a:solidFill>
              </a:rPr>
              <a:t>8 млн. рублей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(включительно) - при направлении на реализацию проекта собственных средств не менее </a:t>
            </a:r>
            <a:r>
              <a:rPr lang="ru-RU" u="sng" dirty="0">
                <a:solidFill>
                  <a:schemeClr val="bg2">
                    <a:lumMod val="75000"/>
                  </a:schemeClr>
                </a:solidFill>
              </a:rPr>
              <a:t>20 %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его стоимости; </a:t>
            </a:r>
          </a:p>
          <a:p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  до </a:t>
            </a:r>
            <a:r>
              <a:rPr lang="ru-RU" u="sng" dirty="0">
                <a:solidFill>
                  <a:schemeClr val="bg2">
                    <a:lumMod val="75000"/>
                  </a:schemeClr>
                </a:solidFill>
              </a:rPr>
              <a:t>10 млн. рублей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(включительно) - при направлении на реализацию проекта собственных средств не менее </a:t>
            </a:r>
            <a:r>
              <a:rPr lang="ru-RU" u="sng" dirty="0">
                <a:solidFill>
                  <a:schemeClr val="bg2">
                    <a:lumMod val="75000"/>
                  </a:schemeClr>
                </a:solidFill>
              </a:rPr>
              <a:t>25 %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> его стоимости.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A242555F-A9F2-47B7-8B5C-ECF3D038E6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3991" y="90811"/>
            <a:ext cx="1693600" cy="1693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678" y="609600"/>
            <a:ext cx="11363934" cy="612531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7030A0"/>
                </a:solidFill>
              </a:rPr>
              <a:t>Критерии участия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3577" y="1222131"/>
            <a:ext cx="10128738" cy="5758301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1100" dirty="0">
                <a:solidFill>
                  <a:srgbClr val="002060"/>
                </a:solidFill>
              </a:rPr>
              <a:t>1. Заявитель относится к категории «малое предприятие» или «</a:t>
            </a:r>
            <a:r>
              <a:rPr lang="ru-RU" sz="1100" dirty="0" err="1">
                <a:solidFill>
                  <a:srgbClr val="002060"/>
                </a:solidFill>
              </a:rPr>
              <a:t>микропредприятие</a:t>
            </a:r>
            <a:r>
              <a:rPr lang="ru-RU" sz="1100" dirty="0">
                <a:solidFill>
                  <a:srgbClr val="002060"/>
                </a:solidFill>
              </a:rPr>
              <a:t>»; </a:t>
            </a:r>
          </a:p>
          <a:p>
            <a:pPr algn="l"/>
            <a:r>
              <a:rPr lang="ru-RU" sz="1100" dirty="0">
                <a:solidFill>
                  <a:srgbClr val="002060"/>
                </a:solidFill>
              </a:rPr>
              <a:t>2. Заявитель зарегистрирован и осуществляет деятельность на сельской территории или на территории сельской агломерации Республики Крым; </a:t>
            </a:r>
          </a:p>
          <a:p>
            <a:pPr algn="l"/>
            <a:r>
              <a:rPr lang="ru-RU" sz="1100" dirty="0">
                <a:solidFill>
                  <a:srgbClr val="002060"/>
                </a:solidFill>
              </a:rPr>
              <a:t>3. Заявитель обязуется осуществлять деятельность в течение не менее 5 лет на сельской территории или на территории сельской агломерации Республики Крым со дня получения гранта «</a:t>
            </a:r>
            <a:r>
              <a:rPr lang="ru-RU" sz="1100" dirty="0" err="1">
                <a:solidFill>
                  <a:srgbClr val="002060"/>
                </a:solidFill>
              </a:rPr>
              <a:t>Агротуризм</a:t>
            </a:r>
            <a:r>
              <a:rPr lang="ru-RU" sz="1100" dirty="0">
                <a:solidFill>
                  <a:srgbClr val="002060"/>
                </a:solidFill>
              </a:rPr>
              <a:t>»;</a:t>
            </a:r>
          </a:p>
          <a:p>
            <a:pPr algn="l"/>
            <a:r>
              <a:rPr lang="ru-RU" sz="1100" dirty="0">
                <a:solidFill>
                  <a:srgbClr val="002060"/>
                </a:solidFill>
              </a:rPr>
              <a:t>4. Заявитель обязуется достигнуть показателей деятельности, предусмотренных проектом развития сельского туризма;</a:t>
            </a:r>
          </a:p>
          <a:p>
            <a:pPr algn="l"/>
            <a:r>
              <a:rPr lang="ru-RU" sz="1100" dirty="0">
                <a:solidFill>
                  <a:srgbClr val="002060"/>
                </a:solidFill>
              </a:rPr>
              <a:t>5. Заявитель, являющийся индивидуальным предпринимателем, должен являться гражданином Российской Федерации; </a:t>
            </a:r>
          </a:p>
          <a:p>
            <a:pPr algn="l"/>
            <a:r>
              <a:rPr lang="ru-RU" sz="1100" dirty="0">
                <a:solidFill>
                  <a:srgbClr val="002060"/>
                </a:solidFill>
              </a:rPr>
              <a:t>6. с Заявителем ранее не расторгались соглашения о предоставлении субсидий (грантов);</a:t>
            </a:r>
          </a:p>
          <a:p>
            <a:pPr algn="l"/>
            <a:r>
              <a:rPr lang="ru-RU" sz="1100" dirty="0">
                <a:solidFill>
                  <a:srgbClr val="002060"/>
                </a:solidFill>
              </a:rPr>
              <a:t>7. у Заявителя имеется земельный участок (земельные участки) в собственности и (или) в пользовании на срок не менее 5 лет, на котором (которых) запланирована реализация проекта развития сельского туризма;</a:t>
            </a:r>
          </a:p>
          <a:p>
            <a:pPr algn="l"/>
            <a:r>
              <a:rPr lang="ru-RU" sz="1100" dirty="0">
                <a:solidFill>
                  <a:srgbClr val="002060"/>
                </a:solidFill>
              </a:rPr>
              <a:t>8. Заявитель, являющийся юридическим лицом, не должен находиться в процессе, ликвидации, в отношении него не введена процедура банкротства, а Заявитель, являющийся индивидуальным предпринимателем, не должен прекратить деятельность в качестве индивидуального предпринимателя;</a:t>
            </a:r>
          </a:p>
          <a:p>
            <a:pPr algn="l"/>
            <a:r>
              <a:rPr lang="ru-RU" sz="1100" dirty="0">
                <a:solidFill>
                  <a:srgbClr val="002060"/>
                </a:solidFill>
              </a:rPr>
              <a:t>9. у Заявителя на 1-е число месяца, предшествующего дате подачи заявочной документации в Министерство должны отсутствовать неисполненные обязанности по уплате налогов, сборов, страховых взносов, пеней, штрафов, процентов, подлежащих уплате в сумме, превышающей 10 тыс. руб.; </a:t>
            </a:r>
          </a:p>
          <a:p>
            <a:pPr algn="l"/>
            <a:r>
              <a:rPr lang="ru-RU" sz="1100" dirty="0">
                <a:solidFill>
                  <a:srgbClr val="002060"/>
                </a:solidFill>
              </a:rPr>
              <a:t>10. у Заявителя на 1-е число месяца, предшествующего месяцу подачи заявочной документации в Министерство, отсутствуют просроченная задолженность по возврату в федеральный бюджет субсидии, бюджетных инвестиций, а также иная просроченная задолженность перед Российской Федерацией; </a:t>
            </a:r>
          </a:p>
          <a:p>
            <a:pPr algn="l"/>
            <a:r>
              <a:rPr lang="ru-RU" sz="1100" dirty="0">
                <a:solidFill>
                  <a:srgbClr val="002060"/>
                </a:solidFill>
              </a:rPr>
              <a:t>11. к участию в конкурсном отборе проектов развития сельского туризма допускаются проекты со сроком реализации, начинающимся в год получения гранта «</a:t>
            </a:r>
            <a:r>
              <a:rPr lang="ru-RU" sz="1100" dirty="0" err="1">
                <a:solidFill>
                  <a:srgbClr val="002060"/>
                </a:solidFill>
              </a:rPr>
              <a:t>Агротуризм</a:t>
            </a:r>
            <a:r>
              <a:rPr lang="ru-RU" sz="1100" dirty="0">
                <a:solidFill>
                  <a:srgbClr val="002060"/>
                </a:solidFill>
              </a:rPr>
              <a:t>», реализация которых ранее не осуществлялась за счет средств государственной поддержки.</a:t>
            </a:r>
          </a:p>
          <a:p>
            <a:endParaRPr lang="ru-RU" sz="1200" dirty="0">
              <a:solidFill>
                <a:srgbClr val="00206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44DBE52-18C4-47C1-A9E2-EC4353A9F4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659" y="99689"/>
            <a:ext cx="1809010" cy="1809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675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7460" y="282805"/>
            <a:ext cx="8915399" cy="545123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7030A0"/>
                </a:solidFill>
              </a:rPr>
              <a:t>Документы для получения гранта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556238" y="827928"/>
            <a:ext cx="9921975" cy="5722341"/>
          </a:xfrm>
        </p:spPr>
        <p:txBody>
          <a:bodyPr>
            <a:noAutofit/>
          </a:bodyPr>
          <a:lstStyle/>
          <a:p>
            <a:pPr algn="l"/>
            <a:r>
              <a:rPr lang="ru-RU" sz="1000" dirty="0">
                <a:solidFill>
                  <a:srgbClr val="002060"/>
                </a:solidFill>
              </a:rPr>
              <a:t>а) заявку на участие в конкурсном отборе по форме, утвержденной Порядком отбора; </a:t>
            </a:r>
          </a:p>
          <a:p>
            <a:pPr algn="l"/>
            <a:r>
              <a:rPr lang="ru-RU" sz="1000" dirty="0">
                <a:solidFill>
                  <a:srgbClr val="002060"/>
                </a:solidFill>
              </a:rPr>
              <a:t>б) проект развития сельского туризма по форме, утвержденной Порядком отбора; </a:t>
            </a:r>
          </a:p>
          <a:p>
            <a:pPr algn="l"/>
            <a:r>
              <a:rPr lang="ru-RU" sz="1000" dirty="0">
                <a:solidFill>
                  <a:srgbClr val="002060"/>
                </a:solidFill>
              </a:rPr>
              <a:t>в) справку о соответствии Заявителя требованиям Порядка отбора по форме, утвержденной Порядком отбора;</a:t>
            </a:r>
          </a:p>
          <a:p>
            <a:pPr algn="l"/>
            <a:r>
              <a:rPr lang="ru-RU" sz="1000" dirty="0">
                <a:solidFill>
                  <a:srgbClr val="002060"/>
                </a:solidFill>
              </a:rPr>
              <a:t> г) таблицу плановых показателей проекта развития сельского туризма по форме, утвержденной Порядком отбора; </a:t>
            </a:r>
          </a:p>
          <a:p>
            <a:pPr algn="l"/>
            <a:r>
              <a:rPr lang="ru-RU" sz="1000" dirty="0">
                <a:solidFill>
                  <a:srgbClr val="002060"/>
                </a:solidFill>
              </a:rPr>
              <a:t>д) опись документов заявочной документации с указанием количества листов по каждому документу; </a:t>
            </a:r>
          </a:p>
          <a:p>
            <a:pPr algn="l"/>
            <a:r>
              <a:rPr lang="ru-RU" sz="1000" dirty="0">
                <a:solidFill>
                  <a:srgbClr val="002060"/>
                </a:solidFill>
              </a:rPr>
              <a:t>е) документ, подтверждающий наличие собственных средств Заявителя на реализацию проекта развития сельского туризма (письмо кредитной организации или выписка (справка) по банковскому счету Заявителя, заверенную кредитной организацией). В случае обеспечения </a:t>
            </a:r>
            <a:r>
              <a:rPr lang="ru-RU" sz="1000" dirty="0" err="1">
                <a:solidFill>
                  <a:srgbClr val="002060"/>
                </a:solidFill>
              </a:rPr>
              <a:t>софинансирования</a:t>
            </a:r>
            <a:r>
              <a:rPr lang="ru-RU" sz="1000" dirty="0">
                <a:solidFill>
                  <a:srgbClr val="002060"/>
                </a:solidFill>
              </a:rPr>
              <a:t> проекта развития сельского туризма заемными средствами прилагается копия договора о предоставлении кредита (займа) на реализацию проекта развития сельского туризма, заверенная кредитной организацией (организацией, предоставившей </a:t>
            </a:r>
            <a:r>
              <a:rPr lang="ru-RU" sz="1000" dirty="0" err="1">
                <a:solidFill>
                  <a:srgbClr val="002060"/>
                </a:solidFill>
              </a:rPr>
              <a:t>займ</a:t>
            </a:r>
            <a:r>
              <a:rPr lang="ru-RU" sz="1000" dirty="0">
                <a:solidFill>
                  <a:srgbClr val="002060"/>
                </a:solidFill>
              </a:rPr>
              <a:t>); </a:t>
            </a:r>
          </a:p>
          <a:p>
            <a:pPr algn="l"/>
            <a:r>
              <a:rPr lang="ru-RU" sz="1000" dirty="0">
                <a:solidFill>
                  <a:srgbClr val="002060"/>
                </a:solidFill>
              </a:rPr>
              <a:t>ж) копии документов, подтверждающих право собственности и (или) иное право пользования Заявителя на срок не менее 5 лет на земельный участок (земельные участки), на котором (которых) запланирована реализация проекта развития сельского туризма; </a:t>
            </a:r>
          </a:p>
          <a:p>
            <a:pPr algn="l"/>
            <a:r>
              <a:rPr lang="ru-RU" sz="1000" dirty="0">
                <a:solidFill>
                  <a:srgbClr val="002060"/>
                </a:solidFill>
              </a:rPr>
              <a:t>з) копию выписки из </a:t>
            </a:r>
            <a:r>
              <a:rPr lang="ru-RU" sz="1000" dirty="0" err="1">
                <a:solidFill>
                  <a:srgbClr val="002060"/>
                </a:solidFill>
              </a:rPr>
              <a:t>егрн</a:t>
            </a:r>
            <a:r>
              <a:rPr lang="ru-RU" sz="1000" dirty="0">
                <a:solidFill>
                  <a:srgbClr val="002060"/>
                </a:solidFill>
              </a:rPr>
              <a:t> на земельный участок (земельные участки), на котором (которых) запланирована реализация проекта развития сельского туризма (датой выдачи не ранее 30 календарных дней до даты подачи заявочной документации); </a:t>
            </a:r>
          </a:p>
          <a:p>
            <a:pPr algn="l"/>
            <a:r>
              <a:rPr lang="ru-RU" sz="1000" dirty="0">
                <a:solidFill>
                  <a:srgbClr val="002060"/>
                </a:solidFill>
              </a:rPr>
              <a:t>и) согласие Заявителя на осуществление Министерством и органом государственного финансового контроля проверок соблюдения целей, условий и порядка предоставления гранта, составленное в свободной форме;</a:t>
            </a:r>
          </a:p>
          <a:p>
            <a:pPr algn="l"/>
            <a:r>
              <a:rPr lang="ru-RU" sz="1000" dirty="0">
                <a:solidFill>
                  <a:srgbClr val="002060"/>
                </a:solidFill>
              </a:rPr>
              <a:t>к) справку налогового органа, подтверждающую отсутствие у Заявителя по состоянию на 1-е число месяца, предшествующего дате подачи заявочной документации в Министерство неисполненных обязанностей по уплате налогов, сборов, страховых взносов, пеней, штрафов, процентов, подлежащих уплате в сумме, превышающей 10 тыс. руб.;</a:t>
            </a:r>
          </a:p>
          <a:p>
            <a:pPr algn="l"/>
            <a:r>
              <a:rPr lang="ru-RU" sz="1000" dirty="0">
                <a:solidFill>
                  <a:srgbClr val="002060"/>
                </a:solidFill>
              </a:rPr>
              <a:t>л) выписку из Единого реестра субъектов малого и среднего предпринимательства, подтверждающую соответствие Заявителя категории «малое предприятие» или «</a:t>
            </a:r>
            <a:r>
              <a:rPr lang="ru-RU" sz="1000" dirty="0" err="1">
                <a:solidFill>
                  <a:srgbClr val="002060"/>
                </a:solidFill>
              </a:rPr>
              <a:t>микропредприятие</a:t>
            </a:r>
            <a:r>
              <a:rPr lang="ru-RU" sz="1000" dirty="0">
                <a:solidFill>
                  <a:srgbClr val="002060"/>
                </a:solidFill>
              </a:rPr>
              <a:t>»;</a:t>
            </a:r>
          </a:p>
          <a:p>
            <a:pPr algn="l"/>
            <a:endParaRPr lang="ru-RU" sz="1000" dirty="0">
              <a:solidFill>
                <a:srgbClr val="002060"/>
              </a:solidFill>
            </a:endParaRPr>
          </a:p>
          <a:p>
            <a:pPr algn="l"/>
            <a:endParaRPr lang="ru-RU" sz="1000" dirty="0">
              <a:solidFill>
                <a:srgbClr val="00206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74DF334E-FB22-4953-A615-86DA5D9556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8612" y="175845"/>
            <a:ext cx="1204589" cy="120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448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F422E63-5DDF-449C-8022-D5001777F889}"/>
              </a:ext>
            </a:extLst>
          </p:cNvPr>
          <p:cNvSpPr txBox="1"/>
          <p:nvPr/>
        </p:nvSpPr>
        <p:spPr>
          <a:xfrm>
            <a:off x="1509205" y="303605"/>
            <a:ext cx="9703292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2060"/>
                </a:solidFill>
              </a:rPr>
              <a:t>м) выписку из Единого государственного реестра юридических лиц или выписку из Единого государственного реестра   индивидуальных предпринимателей, подтверждающую наличие основного вида деятельности, соответствующего кодам классов</a:t>
            </a:r>
          </a:p>
          <a:p>
            <a:r>
              <a:rPr lang="ru-RU" sz="1200" dirty="0">
                <a:solidFill>
                  <a:srgbClr val="002060"/>
                </a:solidFill>
              </a:rPr>
              <a:t> </a:t>
            </a:r>
            <a:r>
              <a:rPr lang="ru-RU" sz="1200" u="sng" dirty="0">
                <a:solidFill>
                  <a:srgbClr val="002060"/>
                </a:solidFill>
              </a:rPr>
              <a:t>01 «Растениеводство и животноводство, охота и предоставление соответствующих услуг в этих областях»,</a:t>
            </a:r>
          </a:p>
          <a:p>
            <a:r>
              <a:rPr lang="ru-RU" sz="1200" u="sng" dirty="0">
                <a:solidFill>
                  <a:srgbClr val="002060"/>
                </a:solidFill>
              </a:rPr>
              <a:t> 03 «Рыболовство и рыбоводство» </a:t>
            </a:r>
          </a:p>
          <a:p>
            <a:r>
              <a:rPr lang="ru-RU" sz="1200" u="sng" dirty="0">
                <a:solidFill>
                  <a:srgbClr val="002060"/>
                </a:solidFill>
              </a:rPr>
              <a:t>11.02 «Производство вина и винограда» </a:t>
            </a:r>
          </a:p>
          <a:p>
            <a:r>
              <a:rPr lang="ru-RU" sz="1200" dirty="0">
                <a:solidFill>
                  <a:srgbClr val="002060"/>
                </a:solidFill>
              </a:rPr>
              <a:t>Общероссийского классификатора видов экономической деятельности ОК 029-2014 (КДЕС Ред. 2) (далее – ОКВЭД). </a:t>
            </a:r>
          </a:p>
          <a:p>
            <a:r>
              <a:rPr lang="ru-RU" sz="1200" dirty="0">
                <a:solidFill>
                  <a:srgbClr val="002060"/>
                </a:solidFill>
              </a:rPr>
              <a:t>В случае если Заявителем является СПОК (кроме сельскохозяйственного потребительского </a:t>
            </a:r>
            <a:r>
              <a:rPr lang="ru-RU" sz="1200" u="sng" dirty="0">
                <a:solidFill>
                  <a:srgbClr val="002060"/>
                </a:solidFill>
              </a:rPr>
              <a:t>кредитного </a:t>
            </a:r>
            <a:r>
              <a:rPr lang="ru-RU" sz="1200" dirty="0">
                <a:solidFill>
                  <a:srgbClr val="002060"/>
                </a:solidFill>
              </a:rPr>
              <a:t>кооператива), допускается наличие основного вида деятельности, соответствующего кодам класса </a:t>
            </a:r>
            <a:r>
              <a:rPr lang="ru-RU" sz="1200" u="sng" dirty="0">
                <a:solidFill>
                  <a:srgbClr val="002060"/>
                </a:solidFill>
              </a:rPr>
              <a:t>10 «Производство пищевых продуктов» ОКВЭД; </a:t>
            </a:r>
          </a:p>
          <a:p>
            <a:endParaRPr lang="ru-RU" sz="1200" u="sng" dirty="0">
              <a:solidFill>
                <a:srgbClr val="002060"/>
              </a:solidFill>
            </a:endParaRPr>
          </a:p>
          <a:p>
            <a:r>
              <a:rPr lang="ru-RU" sz="1200" dirty="0">
                <a:solidFill>
                  <a:srgbClr val="002060"/>
                </a:solidFill>
              </a:rPr>
              <a:t>н) копию утвержденной проектной документации и копии иных документов, подготавливаемых в отношении каждого объекта капитального строительства, предлагаемого к строительству, реконструкции или капитальному (при наличии);</a:t>
            </a:r>
          </a:p>
          <a:p>
            <a:endParaRPr lang="ru-RU" sz="1200" dirty="0">
              <a:solidFill>
                <a:srgbClr val="002060"/>
              </a:solidFill>
            </a:endParaRPr>
          </a:p>
          <a:p>
            <a:r>
              <a:rPr lang="ru-RU" sz="1200" dirty="0">
                <a:solidFill>
                  <a:srgbClr val="002060"/>
                </a:solidFill>
              </a:rPr>
              <a:t>о) копию заключения государственной экспертизы проектной документации и результатов инженерных изысканий (при наличии); </a:t>
            </a:r>
          </a:p>
          <a:p>
            <a:endParaRPr lang="ru-RU" sz="1200" dirty="0">
              <a:solidFill>
                <a:srgbClr val="002060"/>
              </a:solidFill>
            </a:endParaRPr>
          </a:p>
          <a:p>
            <a:r>
              <a:rPr lang="ru-RU" sz="1200" dirty="0">
                <a:solidFill>
                  <a:srgbClr val="002060"/>
                </a:solidFill>
              </a:rPr>
              <a:t>п) презентацию проекта развития сельского туризма в произвольной форме (при наличии); </a:t>
            </a:r>
          </a:p>
          <a:p>
            <a:endParaRPr lang="ru-RU" sz="1200" dirty="0">
              <a:solidFill>
                <a:srgbClr val="002060"/>
              </a:solidFill>
            </a:endParaRPr>
          </a:p>
          <a:p>
            <a:r>
              <a:rPr lang="ru-RU" sz="1200" dirty="0">
                <a:solidFill>
                  <a:srgbClr val="002060"/>
                </a:solidFill>
              </a:rPr>
              <a:t>р) документ, удостоверяющий полномочия представителя Заявителя (в случае обращения с заявочной документацией представителя Заявителя).</a:t>
            </a:r>
          </a:p>
          <a:p>
            <a:pPr algn="just"/>
            <a:endParaRPr lang="ru-RU" sz="1200" b="0" i="0" dirty="0">
              <a:solidFill>
                <a:srgbClr val="002060"/>
              </a:solidFill>
              <a:effectLst/>
            </a:endParaRPr>
          </a:p>
          <a:p>
            <a:pPr algn="just"/>
            <a:endParaRPr lang="ru-RU" sz="1200" b="1" i="0" dirty="0">
              <a:solidFill>
                <a:srgbClr val="002060"/>
              </a:solidFill>
              <a:effectLst/>
            </a:endParaRPr>
          </a:p>
          <a:p>
            <a:pPr algn="just"/>
            <a:endParaRPr lang="ru-RU" sz="1200" b="1" i="0" dirty="0">
              <a:solidFill>
                <a:srgbClr val="002060"/>
              </a:solidFill>
              <a:effectLst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b="1" dirty="0">
              <a:solidFill>
                <a:srgbClr val="002060"/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995ABED-D8C0-4A7C-A1D0-1170881432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5123" y="90811"/>
            <a:ext cx="832467" cy="83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094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403807" y="1646936"/>
            <a:ext cx="9544183" cy="4263203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solidFill>
                  <a:srgbClr val="002060"/>
                </a:solidFill>
              </a:rPr>
              <a:t>срок освоения средств гранта "Агротуризм" составляет не более 18 месяцев со дня получения указанных средств. </a:t>
            </a:r>
            <a:endParaRPr lang="ru-RU" sz="1600" dirty="0" smtClean="0">
              <a:solidFill>
                <a:srgbClr val="002060"/>
              </a:solidFill>
            </a:endParaRPr>
          </a:p>
          <a:p>
            <a:pPr algn="just"/>
            <a:endParaRPr lang="ru-RU" dirty="0">
              <a:solidFill>
                <a:srgbClr val="002060"/>
              </a:solidFill>
            </a:endParaRPr>
          </a:p>
          <a:p>
            <a:pPr algn="just"/>
            <a:endParaRPr lang="ru-RU" sz="1600" dirty="0">
              <a:solidFill>
                <a:srgbClr val="002060"/>
              </a:solidFill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</a:rPr>
              <a:t>В случае наступления обстоятельств непреодолимой силы, препятствующих освоению средств гранта "Агротуризм" в установленный срок, срок освоения средств гранта "Агротуризм" может быть продлен, но не более чем на 6 месяцев, в порядке, установленном уполномоченным органом;</a:t>
            </a:r>
            <a:endParaRPr lang="ru-RU" sz="14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1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51D186E-62AF-4E7E-AA08-3156FAD65D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916" y="158262"/>
            <a:ext cx="1488674" cy="1488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469461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1138</TotalTime>
  <Words>1244</Words>
  <Application>Microsoft Office PowerPoint</Application>
  <PresentationFormat>Широкоэкранный</PresentationFormat>
  <Paragraphs>70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Cambria</vt:lpstr>
      <vt:lpstr>Wingdings</vt:lpstr>
      <vt:lpstr>Капля</vt:lpstr>
      <vt:lpstr>       ГРАНт                         АГРОтуризм</vt:lpstr>
      <vt:lpstr>На что потратить грант</vt:lpstr>
      <vt:lpstr>Размер гранта</vt:lpstr>
      <vt:lpstr>Критерии участия</vt:lpstr>
      <vt:lpstr>Документы для получения гранта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ГРАНТ СЕМЕЙНАЯ ФЕРМА</dc:title>
  <dc:creator>444</dc:creator>
  <cp:lastModifiedBy>Admin</cp:lastModifiedBy>
  <cp:revision>110</cp:revision>
  <dcterms:created xsi:type="dcterms:W3CDTF">2021-03-31T07:17:24Z</dcterms:created>
  <dcterms:modified xsi:type="dcterms:W3CDTF">2022-05-24T16:06:19Z</dcterms:modified>
</cp:coreProperties>
</file>