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3" r:id="rId1"/>
  </p:sldMasterIdLst>
  <p:sldIdLst>
    <p:sldId id="256" r:id="rId2"/>
    <p:sldId id="258" r:id="rId3"/>
    <p:sldId id="261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424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2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0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2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8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98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2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40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01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27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419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965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21EE0A-BF25-4FE7-BACE-BAFF03335DCC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85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4" r:id="rId1"/>
    <p:sldLayoutId id="2147484485" r:id="rId2"/>
    <p:sldLayoutId id="2147484486" r:id="rId3"/>
    <p:sldLayoutId id="2147484487" r:id="rId4"/>
    <p:sldLayoutId id="2147484488" r:id="rId5"/>
    <p:sldLayoutId id="2147484489" r:id="rId6"/>
    <p:sldLayoutId id="2147484490" r:id="rId7"/>
    <p:sldLayoutId id="2147484491" r:id="rId8"/>
    <p:sldLayoutId id="2147484492" r:id="rId9"/>
    <p:sldLayoutId id="2147484493" r:id="rId10"/>
    <p:sldLayoutId id="2147484494" r:id="rId11"/>
    <p:sldLayoutId id="21474844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0392" y="1371599"/>
            <a:ext cx="9267093" cy="4079631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Субсидии 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на Поддержку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 граждан, ведущих ЛПХ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741E2DE-15A9-4345-9EEE-CA27E31A4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1" y="140971"/>
            <a:ext cx="1697039" cy="169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012" y="303609"/>
            <a:ext cx="8915399" cy="886264"/>
          </a:xfrm>
        </p:spPr>
        <p:txBody>
          <a:bodyPr>
            <a:normAutofit fontScale="90000"/>
          </a:bodyPr>
          <a:lstStyle/>
          <a:p>
            <a:r>
              <a:rPr lang="ru-RU" sz="4300" b="1" dirty="0" smtClean="0">
                <a:solidFill>
                  <a:schemeClr val="accent1">
                    <a:lumMod val="75000"/>
                  </a:schemeClr>
                </a:solidFill>
              </a:rPr>
              <a:t>Кто может получить субсидии ?</a:t>
            </a:r>
            <a:endParaRPr lang="ru-RU" sz="4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7540" y="1072661"/>
            <a:ext cx="10906734" cy="5382652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chemeClr val="tx1"/>
                </a:solidFill>
              </a:rPr>
              <a:t>Получатели субсидии </a:t>
            </a:r>
            <a:r>
              <a:rPr lang="ru-RU" sz="1200" dirty="0">
                <a:solidFill>
                  <a:schemeClr val="tx1"/>
                </a:solidFill>
              </a:rPr>
              <a:t>– граждане Российской Федерации, ведущие личное подсобное </a:t>
            </a:r>
            <a:r>
              <a:rPr lang="ru-RU" sz="1200" dirty="0" smtClean="0">
                <a:solidFill>
                  <a:schemeClr val="tx1"/>
                </a:solidFill>
              </a:rPr>
              <a:t>хозяйство (ЛПХ), соответствующие </a:t>
            </a:r>
            <a:r>
              <a:rPr lang="ru-RU" sz="1200" b="1" dirty="0" smtClean="0">
                <a:solidFill>
                  <a:schemeClr val="tx1"/>
                </a:solidFill>
              </a:rPr>
              <a:t>критериям отбора: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получатель субсидии проживает и осуществляет ведение </a:t>
            </a:r>
            <a:r>
              <a:rPr lang="ru-RU" sz="1200" dirty="0" smtClean="0">
                <a:solidFill>
                  <a:schemeClr val="tx1"/>
                </a:solidFill>
              </a:rPr>
              <a:t>ЛПХ на </a:t>
            </a:r>
            <a:r>
              <a:rPr lang="ru-RU" sz="1200" dirty="0">
                <a:solidFill>
                  <a:schemeClr val="tx1"/>
                </a:solidFill>
              </a:rPr>
              <a:t>сельской территории Республики Крым или на территории сельской агломерации Республики Крым;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получатель субсидии осуществляет ведение </a:t>
            </a:r>
            <a:r>
              <a:rPr lang="ru-RU" sz="1200" dirty="0" smtClean="0">
                <a:solidFill>
                  <a:schemeClr val="tx1"/>
                </a:solidFill>
              </a:rPr>
              <a:t>ЛПХ, </a:t>
            </a:r>
            <a:r>
              <a:rPr lang="ru-RU" sz="1200" dirty="0">
                <a:solidFill>
                  <a:schemeClr val="tx1"/>
                </a:solidFill>
              </a:rPr>
              <a:t>запись о котором внесена в </a:t>
            </a:r>
            <a:r>
              <a:rPr lang="ru-RU" sz="1200" dirty="0" err="1">
                <a:solidFill>
                  <a:schemeClr val="tx1"/>
                </a:solidFill>
              </a:rPr>
              <a:t>похозяйственную</a:t>
            </a:r>
            <a:r>
              <a:rPr lang="ru-RU" sz="1200" dirty="0">
                <a:solidFill>
                  <a:schemeClr val="tx1"/>
                </a:solidFill>
              </a:rPr>
              <a:t> книгу в </a:t>
            </a:r>
            <a:r>
              <a:rPr lang="ru-RU" sz="1200" dirty="0" smtClean="0">
                <a:solidFill>
                  <a:schemeClr val="tx1"/>
                </a:solidFill>
              </a:rPr>
              <a:t>установленном законодательством порядке.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Участник </a:t>
            </a:r>
            <a:r>
              <a:rPr lang="ru-RU" sz="1200" b="1" dirty="0">
                <a:solidFill>
                  <a:schemeClr val="tx1"/>
                </a:solidFill>
              </a:rPr>
              <a:t>отбора </a:t>
            </a:r>
            <a:r>
              <a:rPr lang="ru-RU" sz="1200" dirty="0">
                <a:solidFill>
                  <a:schemeClr val="tx1"/>
                </a:solidFill>
              </a:rPr>
              <a:t>– гражданин, подавший заявочную документацию для участия в </a:t>
            </a:r>
            <a:r>
              <a:rPr lang="ru-RU" sz="1200" dirty="0" smtClean="0">
                <a:solidFill>
                  <a:schemeClr val="tx1"/>
                </a:solidFill>
              </a:rPr>
              <a:t>отборе.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Требования к участнику отбора: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участник </a:t>
            </a:r>
            <a:r>
              <a:rPr lang="ru-RU" sz="1200" dirty="0">
                <a:solidFill>
                  <a:schemeClr val="tx1"/>
                </a:solidFill>
              </a:rPr>
              <a:t>отбора не должен являться получателем средств из бюджета Республики Крым на </a:t>
            </a:r>
            <a:r>
              <a:rPr lang="ru-RU" sz="1200" dirty="0" smtClean="0">
                <a:solidFill>
                  <a:schemeClr val="tx1"/>
                </a:solidFill>
              </a:rPr>
              <a:t>цели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smtClean="0">
                <a:solidFill>
                  <a:schemeClr val="tx1"/>
                </a:solidFill>
              </a:rPr>
              <a:t>предусмотренные данной поддержкой;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участник </a:t>
            </a:r>
            <a:r>
              <a:rPr lang="ru-RU" sz="1200" dirty="0">
                <a:solidFill>
                  <a:schemeClr val="tx1"/>
                </a:solidFill>
              </a:rPr>
              <a:t>отбора не должен находиться в перечне организаций и физических лиц, в отношении которых имеются сведения об их причастности к экстремистской деятельности или терроризму, либо в перечне организаций и физических лиц, в отношении которых имеются сведения об их причастности к распространению оружия массового уничтожения;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участник </a:t>
            </a:r>
            <a:r>
              <a:rPr lang="ru-RU" sz="1200" dirty="0">
                <a:solidFill>
                  <a:schemeClr val="tx1"/>
                </a:solidFill>
              </a:rPr>
              <a:t>отбора не должен находиться в реестре недобросовестных поставщиков (подрядчиков, исполнителей) в связи с отказом от исполнения заключенных государственных (муниципальных) контрактов о поставке товаров, выполнении работ, оказании </a:t>
            </a:r>
            <a:r>
              <a:rPr lang="ru-RU" sz="1200" dirty="0" smtClean="0">
                <a:solidFill>
                  <a:schemeClr val="tx1"/>
                </a:solidFill>
              </a:rPr>
              <a:t>услуг;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участник </a:t>
            </a:r>
            <a:r>
              <a:rPr lang="ru-RU" sz="1200" dirty="0">
                <a:solidFill>
                  <a:schemeClr val="tx1"/>
                </a:solidFill>
              </a:rPr>
              <a:t>отбора не должен являться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</a:t>
            </a:r>
            <a:r>
              <a:rPr lang="ru-RU" sz="1200" dirty="0" smtClean="0">
                <a:solidFill>
                  <a:schemeClr val="tx1"/>
                </a:solidFill>
              </a:rPr>
              <a:t>лиц </a:t>
            </a:r>
            <a:r>
              <a:rPr lang="ru-RU" sz="1200" dirty="0">
                <a:solidFill>
                  <a:schemeClr val="tx1"/>
                </a:solidFill>
              </a:rPr>
              <a:t>в совокупности превышает 50</a:t>
            </a:r>
            <a:r>
              <a:rPr lang="ru-RU" sz="1200" dirty="0" smtClean="0">
                <a:solidFill>
                  <a:schemeClr val="tx1"/>
                </a:solidFill>
              </a:rPr>
              <a:t>% и местом </a:t>
            </a:r>
            <a:r>
              <a:rPr lang="ru-RU" sz="1200" dirty="0">
                <a:solidFill>
                  <a:schemeClr val="tx1"/>
                </a:solidFill>
              </a:rPr>
              <a:t>регистрации которых является </a:t>
            </a:r>
            <a:r>
              <a:rPr lang="ru-RU" sz="1200" dirty="0" smtClean="0">
                <a:solidFill>
                  <a:schemeClr val="tx1"/>
                </a:solidFill>
              </a:rPr>
              <a:t>офшорные зоны,;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200" dirty="0" smtClean="0">
                <a:solidFill>
                  <a:schemeClr val="tx1"/>
                </a:solidFill>
              </a:rPr>
              <a:t>у </a:t>
            </a:r>
            <a:r>
              <a:rPr lang="ru-RU" sz="1200" dirty="0">
                <a:solidFill>
                  <a:schemeClr val="tx1"/>
                </a:solidFill>
              </a:rPr>
              <a:t>участника отбора может быть неисполненная обязанность по уплате налогов, сборов, страховых взносов, пеней, штрафов, процентов, подлежащих уплате в соответствии с </a:t>
            </a:r>
            <a:r>
              <a:rPr lang="ru-RU" sz="1200" dirty="0" smtClean="0">
                <a:solidFill>
                  <a:schemeClr val="tx1"/>
                </a:solidFill>
              </a:rPr>
              <a:t>законодательством, </a:t>
            </a:r>
            <a:r>
              <a:rPr lang="ru-RU" sz="1200" dirty="0">
                <a:solidFill>
                  <a:schemeClr val="tx1"/>
                </a:solidFill>
              </a:rPr>
              <a:t>не превышающая 300 тыс. рублей.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6F6215-4C92-4BC2-B303-12C4A6434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997" y="53464"/>
            <a:ext cx="1386553" cy="138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146" y="355209"/>
            <a:ext cx="10519874" cy="107793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НА ЧТО ПРЕДОСТАВЛЯЮТСЯ СУБСИДИИ, РАЗМЕР СУБСИДИЙ.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823" y="1433146"/>
            <a:ext cx="9920485" cy="5040806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42555F-A9F2-47B7-8B5C-ECF3D038E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208" y="61546"/>
            <a:ext cx="1465427" cy="14654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0146" y="1448588"/>
            <a:ext cx="11614638" cy="5197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Целью предоставления субсидии является финансовое обеспечение части затрат по следующим </a:t>
            </a:r>
            <a:r>
              <a:rPr lang="ru-RU" sz="1400" b="1" dirty="0" smtClean="0"/>
              <a:t>мероприятиям: </a:t>
            </a:r>
          </a:p>
          <a:p>
            <a:endParaRPr lang="ru-RU" sz="1400" b="1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050" dirty="0" smtClean="0"/>
              <a:t>приобретение </a:t>
            </a:r>
            <a:r>
              <a:rPr lang="ru-RU" sz="1050" b="1" u="sng" dirty="0"/>
              <a:t>товарного и (или) племенного поголовья бычков для откорма </a:t>
            </a:r>
            <a:r>
              <a:rPr lang="ru-RU" sz="1050" dirty="0"/>
              <a:t>возрастом не старше 6 </a:t>
            </a:r>
            <a:r>
              <a:rPr lang="ru-RU" sz="1050" dirty="0" smtClean="0"/>
              <a:t>месяцев, субсидия в размере </a:t>
            </a:r>
            <a:r>
              <a:rPr lang="ru-RU" sz="1050" b="1" u="sng" dirty="0"/>
              <a:t>40 тыс. </a:t>
            </a:r>
            <a:r>
              <a:rPr lang="ru-RU" sz="1050" b="1" u="sng" dirty="0" smtClean="0"/>
              <a:t>руб. </a:t>
            </a:r>
            <a:r>
              <a:rPr lang="ru-RU" sz="1050" dirty="0"/>
              <a:t>на одну </a:t>
            </a:r>
            <a:r>
              <a:rPr lang="ru-RU" sz="1050" dirty="0" smtClean="0"/>
              <a:t>голову, </a:t>
            </a:r>
            <a:r>
              <a:rPr lang="ru-RU" sz="1050" b="1" u="sng" dirty="0"/>
              <a:t>но не более 70 </a:t>
            </a:r>
            <a:r>
              <a:rPr lang="ru-RU" sz="1050" b="1" u="sng" dirty="0" smtClean="0"/>
              <a:t>% затрат</a:t>
            </a:r>
            <a:r>
              <a:rPr lang="ru-RU" sz="1050" dirty="0" smtClean="0"/>
              <a:t>. Общее </a:t>
            </a:r>
            <a:r>
              <a:rPr lang="ru-RU" sz="1050" dirty="0"/>
              <a:t>количество субсидируемого товарного и (или) племенного поголовья бычков на одно </a:t>
            </a:r>
            <a:r>
              <a:rPr lang="ru-RU" sz="1050" dirty="0" smtClean="0"/>
              <a:t>ЛПХ </a:t>
            </a:r>
            <a:r>
              <a:rPr lang="ru-RU" sz="1050" b="1" u="sng" dirty="0"/>
              <a:t>не может превышать 3</a:t>
            </a:r>
            <a:r>
              <a:rPr lang="ru-RU" sz="1050" b="1" u="sng" dirty="0" smtClean="0"/>
              <a:t> голов; </a:t>
            </a:r>
          </a:p>
          <a:p>
            <a:pPr>
              <a:lnSpc>
                <a:spcPct val="150000"/>
              </a:lnSpc>
            </a:pPr>
            <a:endParaRPr lang="ru-RU" sz="1050" b="1" u="sng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050" dirty="0" smtClean="0"/>
              <a:t>приобретение </a:t>
            </a:r>
            <a:r>
              <a:rPr lang="ru-RU" sz="1050" b="1" u="sng" dirty="0"/>
              <a:t>товарного и (или) племенного поголовья телок, нетелей и (или) первотелок молочного </a:t>
            </a:r>
            <a:r>
              <a:rPr lang="ru-RU" sz="1050" b="1" u="sng" dirty="0" smtClean="0"/>
              <a:t>направления</a:t>
            </a:r>
            <a:r>
              <a:rPr lang="ru-RU" sz="1050" dirty="0" smtClean="0"/>
              <a:t>, </a:t>
            </a:r>
            <a:r>
              <a:rPr lang="ru-RU" sz="1050" dirty="0"/>
              <a:t>субсидия в размере </a:t>
            </a:r>
            <a:r>
              <a:rPr lang="ru-RU" sz="1050" b="1" u="sng" dirty="0"/>
              <a:t>60 тыс. </a:t>
            </a:r>
            <a:r>
              <a:rPr lang="ru-RU" sz="1050" b="1" u="sng" dirty="0" smtClean="0"/>
              <a:t>руб</a:t>
            </a:r>
            <a:r>
              <a:rPr lang="ru-RU" sz="1050" dirty="0" smtClean="0"/>
              <a:t>. </a:t>
            </a:r>
            <a:r>
              <a:rPr lang="ru-RU" sz="1050" dirty="0"/>
              <a:t>на одну </a:t>
            </a:r>
            <a:r>
              <a:rPr lang="ru-RU" sz="1050" dirty="0" smtClean="0"/>
              <a:t>голову, </a:t>
            </a:r>
            <a:r>
              <a:rPr lang="ru-RU" sz="1050" b="1" u="sng" dirty="0"/>
              <a:t>но не более 70 </a:t>
            </a:r>
            <a:r>
              <a:rPr lang="ru-RU" sz="1050" b="1" u="sng" dirty="0" smtClean="0"/>
              <a:t>% затрат. </a:t>
            </a:r>
            <a:r>
              <a:rPr lang="ru-RU" sz="1050" dirty="0" smtClean="0"/>
              <a:t>Общее </a:t>
            </a:r>
            <a:r>
              <a:rPr lang="ru-RU" sz="1050" dirty="0"/>
              <a:t>количество субсидируемого товарного и (или) племенного поголовья телок, нетелей и (или) первотелок </a:t>
            </a:r>
            <a:r>
              <a:rPr lang="ru-RU" sz="1050" dirty="0" smtClean="0"/>
              <a:t>молочного </a:t>
            </a:r>
            <a:r>
              <a:rPr lang="ru-RU" sz="1050" dirty="0"/>
              <a:t>направления на одно </a:t>
            </a:r>
            <a:r>
              <a:rPr lang="ru-RU" sz="1050" dirty="0" smtClean="0"/>
              <a:t>ЛПХ </a:t>
            </a:r>
            <a:r>
              <a:rPr lang="ru-RU" sz="1050" b="1" u="sng" dirty="0" smtClean="0"/>
              <a:t>не </a:t>
            </a:r>
            <a:r>
              <a:rPr lang="ru-RU" sz="1050" b="1" u="sng" dirty="0"/>
              <a:t>может превышать 3</a:t>
            </a:r>
            <a:r>
              <a:rPr lang="ru-RU" sz="1050" b="1" u="sng" dirty="0" smtClean="0"/>
              <a:t> голов </a:t>
            </a:r>
            <a:r>
              <a:rPr lang="ru-RU" sz="1050" dirty="0" smtClean="0"/>
              <a:t>; </a:t>
            </a:r>
          </a:p>
          <a:p>
            <a:pPr>
              <a:lnSpc>
                <a:spcPct val="150000"/>
              </a:lnSpc>
            </a:pPr>
            <a:endParaRPr lang="ru-RU" sz="1050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050" dirty="0" smtClean="0"/>
              <a:t>приобретение </a:t>
            </a:r>
            <a:r>
              <a:rPr lang="ru-RU" sz="1050" dirty="0"/>
              <a:t>и установка, строительство </a:t>
            </a:r>
            <a:r>
              <a:rPr lang="ru-RU" sz="1050" b="1" u="sng" dirty="0"/>
              <a:t>теплиц для производства овощей и плодово-ягодных культур в закрытом </a:t>
            </a:r>
            <a:r>
              <a:rPr lang="ru-RU" sz="1050" b="1" u="sng" dirty="0" smtClean="0"/>
              <a:t>грунте</a:t>
            </a:r>
            <a:r>
              <a:rPr lang="ru-RU" sz="1050" dirty="0" smtClean="0"/>
              <a:t>, </a:t>
            </a:r>
            <a:r>
              <a:rPr lang="ru-RU" sz="1050" dirty="0"/>
              <a:t>субсидия в размере </a:t>
            </a:r>
            <a:r>
              <a:rPr lang="ru-RU" sz="1050" b="1" u="sng" dirty="0"/>
              <a:t>900 </a:t>
            </a:r>
            <a:r>
              <a:rPr lang="ru-RU" sz="1050" b="1" u="sng" dirty="0" smtClean="0"/>
              <a:t>руб. </a:t>
            </a:r>
            <a:r>
              <a:rPr lang="ru-RU" sz="1050" dirty="0"/>
              <a:t>за 1,0 м кв</a:t>
            </a:r>
            <a:r>
              <a:rPr lang="ru-RU" sz="1050" dirty="0" smtClean="0"/>
              <a:t>., </a:t>
            </a:r>
            <a:r>
              <a:rPr lang="ru-RU" sz="1050" b="1" u="sng" dirty="0"/>
              <a:t>но не более 70 </a:t>
            </a:r>
            <a:r>
              <a:rPr lang="ru-RU" sz="1050" b="1" u="sng" dirty="0" smtClean="0"/>
              <a:t>% затрат.</a:t>
            </a:r>
            <a:r>
              <a:rPr lang="ru-RU" sz="1050" dirty="0" smtClean="0"/>
              <a:t> Общая </a:t>
            </a:r>
            <a:r>
              <a:rPr lang="ru-RU" sz="1050" dirty="0"/>
              <a:t>площадь субсидируемых теплиц на одно </a:t>
            </a:r>
            <a:r>
              <a:rPr lang="ru-RU" sz="1050" dirty="0" smtClean="0"/>
              <a:t>ЛПХ </a:t>
            </a:r>
            <a:r>
              <a:rPr lang="ru-RU" sz="1050" b="1" u="sng" dirty="0"/>
              <a:t>не может превышать 200 м кв. </a:t>
            </a:r>
            <a:r>
              <a:rPr lang="ru-RU" sz="1050" dirty="0" smtClean="0"/>
              <a:t>; </a:t>
            </a:r>
          </a:p>
          <a:p>
            <a:pPr>
              <a:lnSpc>
                <a:spcPct val="150000"/>
              </a:lnSpc>
            </a:pPr>
            <a:endParaRPr lang="ru-RU" sz="1050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050" dirty="0" smtClean="0"/>
              <a:t>приобретение </a:t>
            </a:r>
            <a:r>
              <a:rPr lang="ru-RU" sz="1050" b="1" u="sng" dirty="0"/>
              <a:t>товарного и (или) племенного молодняка овцематок, ярок и козочек </a:t>
            </a:r>
            <a:r>
              <a:rPr lang="ru-RU" sz="1050" dirty="0"/>
              <a:t>от года и </a:t>
            </a:r>
            <a:r>
              <a:rPr lang="ru-RU" sz="1050" dirty="0" smtClean="0"/>
              <a:t>старше, </a:t>
            </a:r>
            <a:r>
              <a:rPr lang="ru-RU" sz="1050" dirty="0"/>
              <a:t>субсидия в размере </a:t>
            </a:r>
            <a:r>
              <a:rPr lang="ru-RU" sz="1050" b="1" u="sng" dirty="0"/>
              <a:t>6 тыс. </a:t>
            </a:r>
            <a:r>
              <a:rPr lang="ru-RU" sz="1050" b="1" u="sng" dirty="0" smtClean="0"/>
              <a:t>руб. </a:t>
            </a:r>
            <a:r>
              <a:rPr lang="ru-RU" sz="1050" dirty="0"/>
              <a:t>за одну </a:t>
            </a:r>
            <a:r>
              <a:rPr lang="ru-RU" sz="1050" dirty="0" smtClean="0"/>
              <a:t>голову, </a:t>
            </a:r>
            <a:r>
              <a:rPr lang="ru-RU" sz="1050" dirty="0"/>
              <a:t>но </a:t>
            </a:r>
            <a:r>
              <a:rPr lang="ru-RU" sz="1050" b="1" u="sng" dirty="0"/>
              <a:t>не более 70 </a:t>
            </a:r>
            <a:r>
              <a:rPr lang="ru-RU" sz="1050" b="1" u="sng" dirty="0" smtClean="0"/>
              <a:t>% затрат.</a:t>
            </a:r>
            <a:r>
              <a:rPr lang="ru-RU" sz="1050" dirty="0" smtClean="0"/>
              <a:t> Общее </a:t>
            </a:r>
            <a:r>
              <a:rPr lang="ru-RU" sz="1050" dirty="0"/>
              <a:t>количество субсидируемого поголовья товарного и (или) племенного молодняка овцематок, ярок и козочек </a:t>
            </a:r>
            <a:r>
              <a:rPr lang="ru-RU" sz="1050" dirty="0" smtClean="0"/>
              <a:t>на </a:t>
            </a:r>
            <a:r>
              <a:rPr lang="ru-RU" sz="1050" dirty="0"/>
              <a:t>одно </a:t>
            </a:r>
            <a:r>
              <a:rPr lang="ru-RU" sz="1050" dirty="0" smtClean="0"/>
              <a:t>ЛПХ </a:t>
            </a:r>
            <a:r>
              <a:rPr lang="ru-RU" sz="1050" b="1" u="sng" dirty="0" smtClean="0"/>
              <a:t>не </a:t>
            </a:r>
            <a:r>
              <a:rPr lang="ru-RU" sz="1050" b="1" u="sng" dirty="0"/>
              <a:t>может превышать </a:t>
            </a:r>
            <a:r>
              <a:rPr lang="ru-RU" sz="1050" b="1" u="sng" dirty="0" smtClean="0"/>
              <a:t>10 голов</a:t>
            </a:r>
            <a:r>
              <a:rPr lang="ru-RU" sz="1050" dirty="0" smtClean="0"/>
              <a:t>; </a:t>
            </a:r>
          </a:p>
          <a:p>
            <a:pPr>
              <a:lnSpc>
                <a:spcPct val="150000"/>
              </a:lnSpc>
            </a:pPr>
            <a:endParaRPr lang="ru-RU" sz="1050" dirty="0" smtClean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050" dirty="0" smtClean="0"/>
              <a:t>приобретение </a:t>
            </a:r>
            <a:r>
              <a:rPr lang="ru-RU" sz="1050" b="1" u="sng" dirty="0"/>
              <a:t>молодняка птицы: гусей, уток, индеек, </a:t>
            </a:r>
            <a:r>
              <a:rPr lang="ru-RU" sz="1050" b="1" u="sng" dirty="0" smtClean="0"/>
              <a:t>цыплят-бройлеров</a:t>
            </a:r>
            <a:r>
              <a:rPr lang="ru-RU" sz="1050" b="1" u="sng" dirty="0"/>
              <a:t>, кур </a:t>
            </a:r>
            <a:r>
              <a:rPr lang="ru-RU" sz="1050" b="1" u="sng" dirty="0" smtClean="0"/>
              <a:t>молодок</a:t>
            </a:r>
            <a:r>
              <a:rPr lang="ru-RU" sz="1050" dirty="0" smtClean="0"/>
              <a:t>, </a:t>
            </a:r>
            <a:r>
              <a:rPr lang="ru-RU" sz="1050" dirty="0"/>
              <a:t>субсидия в размере </a:t>
            </a:r>
            <a:r>
              <a:rPr lang="ru-RU" sz="1050" b="1" u="sng" dirty="0"/>
              <a:t>150 </a:t>
            </a:r>
            <a:r>
              <a:rPr lang="ru-RU" sz="1050" b="1" u="sng" dirty="0" smtClean="0"/>
              <a:t>руб. </a:t>
            </a:r>
            <a:r>
              <a:rPr lang="ru-RU" sz="1050" dirty="0"/>
              <a:t>за одну голову </a:t>
            </a:r>
            <a:r>
              <a:rPr lang="ru-RU" sz="1050" dirty="0" smtClean="0"/>
              <a:t>молодняка- </a:t>
            </a:r>
            <a:r>
              <a:rPr lang="ru-RU" sz="1050" dirty="0"/>
              <a:t>гусей и индеек, </a:t>
            </a:r>
            <a:r>
              <a:rPr lang="ru-RU" sz="1050" b="1" u="sng" dirty="0"/>
              <a:t>40 </a:t>
            </a:r>
            <a:r>
              <a:rPr lang="ru-RU" sz="1050" b="1" u="sng" dirty="0" smtClean="0"/>
              <a:t>руб. </a:t>
            </a:r>
            <a:r>
              <a:rPr lang="ru-RU" sz="1050" dirty="0" smtClean="0"/>
              <a:t>за </a:t>
            </a:r>
            <a:r>
              <a:rPr lang="ru-RU" sz="1050" dirty="0"/>
              <a:t>одну голову </a:t>
            </a:r>
            <a:r>
              <a:rPr lang="ru-RU" sz="1050" dirty="0" smtClean="0"/>
              <a:t>молодняка– </a:t>
            </a:r>
            <a:r>
              <a:rPr lang="ru-RU" sz="1050" dirty="0"/>
              <a:t>уток, цыплят-бройлеров, кур молодок, </a:t>
            </a:r>
            <a:r>
              <a:rPr lang="ru-RU" sz="1050" b="1" u="sng" dirty="0"/>
              <a:t>но не более 50 </a:t>
            </a:r>
            <a:r>
              <a:rPr lang="ru-RU" sz="1050" b="1" u="sng" dirty="0" smtClean="0"/>
              <a:t>% затрат. </a:t>
            </a:r>
            <a:r>
              <a:rPr lang="ru-RU" sz="1050" dirty="0" smtClean="0"/>
              <a:t>Общее </a:t>
            </a:r>
            <a:r>
              <a:rPr lang="ru-RU" sz="1050" dirty="0"/>
              <a:t>количество субсидируемого поголовья молодняка птицы на одно </a:t>
            </a:r>
            <a:r>
              <a:rPr lang="ru-RU" sz="1050" dirty="0" smtClean="0"/>
              <a:t>ЛПХ </a:t>
            </a:r>
            <a:r>
              <a:rPr lang="ru-RU" sz="1050" b="1" u="sng" dirty="0" smtClean="0"/>
              <a:t>не </a:t>
            </a:r>
            <a:r>
              <a:rPr lang="ru-RU" sz="1050" b="1" u="sng" dirty="0"/>
              <a:t>может превышать</a:t>
            </a:r>
            <a:r>
              <a:rPr lang="ru-RU" sz="1050" dirty="0"/>
              <a:t>: гусей, уток и индеек - </a:t>
            </a:r>
            <a:r>
              <a:rPr lang="ru-RU" sz="1050" b="1" u="sng" dirty="0"/>
              <a:t>50 голов</a:t>
            </a:r>
            <a:r>
              <a:rPr lang="ru-RU" sz="1050" dirty="0"/>
              <a:t>, цыплят-бройлеров, кур молодок - </a:t>
            </a:r>
            <a:r>
              <a:rPr lang="ru-RU" sz="1050" b="1" u="sng" dirty="0"/>
              <a:t>150 голов</a:t>
            </a:r>
            <a:r>
              <a:rPr lang="ru-RU" sz="1050" dirty="0"/>
              <a:t>.</a:t>
            </a:r>
            <a:endParaRPr lang="ru-RU" sz="1050" dirty="0" smtClean="0"/>
          </a:p>
          <a:p>
            <a:pPr>
              <a:lnSpc>
                <a:spcPct val="150000"/>
              </a:lnSpc>
            </a:pPr>
            <a:endParaRPr lang="ru-RU" sz="1200" dirty="0"/>
          </a:p>
          <a:p>
            <a:pPr>
              <a:lnSpc>
                <a:spcPct val="150000"/>
              </a:lnSpc>
            </a:pP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960" y="416169"/>
            <a:ext cx="8915399" cy="612531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</a:rPr>
              <a:t>ЗАЯВОЧНАЯ ДОКУМЕНТАЦИЯ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8408" y="1204546"/>
            <a:ext cx="10049607" cy="4960326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заявка </a:t>
            </a:r>
            <a:r>
              <a:rPr lang="ru-RU" sz="1400" dirty="0">
                <a:solidFill>
                  <a:schemeClr val="tx1"/>
                </a:solidFill>
              </a:rPr>
              <a:t>на участие в </a:t>
            </a:r>
            <a:r>
              <a:rPr lang="ru-RU" sz="1400" dirty="0" smtClean="0">
                <a:solidFill>
                  <a:schemeClr val="tx1"/>
                </a:solidFill>
              </a:rPr>
              <a:t>отборе, </a:t>
            </a:r>
            <a:r>
              <a:rPr lang="ru-RU" sz="1400" dirty="0">
                <a:solidFill>
                  <a:schemeClr val="tx1"/>
                </a:solidFill>
              </a:rPr>
              <a:t>по форме, утвержденной </a:t>
            </a:r>
            <a:r>
              <a:rPr lang="ru-RU" sz="1400" dirty="0" smtClean="0">
                <a:solidFill>
                  <a:schemeClr val="tx1"/>
                </a:solidFill>
              </a:rPr>
              <a:t>Министерством (</a:t>
            </a:r>
            <a:r>
              <a:rPr lang="ru-RU" sz="1100" dirty="0">
                <a:solidFill>
                  <a:schemeClr val="tx1"/>
                </a:solidFill>
              </a:rPr>
              <a:t>Приказ </a:t>
            </a:r>
            <a:r>
              <a:rPr lang="ru-RU" sz="1100" dirty="0" smtClean="0">
                <a:solidFill>
                  <a:schemeClr val="tx1"/>
                </a:solidFill>
              </a:rPr>
              <a:t>Минсельхоза РК </a:t>
            </a:r>
            <a:r>
              <a:rPr lang="ru-RU" sz="1100" dirty="0">
                <a:solidFill>
                  <a:schemeClr val="tx1"/>
                </a:solidFill>
              </a:rPr>
              <a:t>от 02.09.2022 № 558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sz="1400" dirty="0" smtClean="0">
                <a:solidFill>
                  <a:schemeClr val="tx1"/>
                </a:solidFill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копия </a:t>
            </a:r>
            <a:r>
              <a:rPr lang="ru-RU" sz="1400" dirty="0">
                <a:solidFill>
                  <a:schemeClr val="tx1"/>
                </a:solidFill>
              </a:rPr>
              <a:t>паспорта гражданина Российской Федерации участника </a:t>
            </a:r>
            <a:r>
              <a:rPr lang="ru-RU" sz="1400" dirty="0" smtClean="0">
                <a:solidFill>
                  <a:schemeClr val="tx1"/>
                </a:solidFill>
              </a:rPr>
              <a:t>отбора;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документ</a:t>
            </a:r>
            <a:r>
              <a:rPr lang="ru-RU" sz="1400" dirty="0">
                <a:solidFill>
                  <a:schemeClr val="tx1"/>
                </a:solidFill>
              </a:rPr>
              <a:t>, удостоверяющий полномочия представителя участника отбора (в случае обращения с заявочной документацией представителя участника отбора);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выписка </a:t>
            </a:r>
            <a:r>
              <a:rPr lang="ru-RU" sz="1400" dirty="0">
                <a:solidFill>
                  <a:schemeClr val="tx1"/>
                </a:solidFill>
              </a:rPr>
              <a:t>из </a:t>
            </a:r>
            <a:r>
              <a:rPr lang="ru-RU" sz="1400" dirty="0" err="1">
                <a:solidFill>
                  <a:schemeClr val="tx1"/>
                </a:solidFill>
              </a:rPr>
              <a:t>похозяйственной</a:t>
            </a:r>
            <a:r>
              <a:rPr lang="ru-RU" sz="1400" dirty="0">
                <a:solidFill>
                  <a:schemeClr val="tx1"/>
                </a:solidFill>
              </a:rPr>
              <a:t> книги либо справку о ведении </a:t>
            </a:r>
            <a:r>
              <a:rPr lang="ru-RU" sz="1400" dirty="0" smtClean="0">
                <a:solidFill>
                  <a:schemeClr val="tx1"/>
                </a:solidFill>
              </a:rPr>
              <a:t>ЛПХ, </a:t>
            </a:r>
            <a:r>
              <a:rPr lang="ru-RU" sz="1400" dirty="0">
                <a:solidFill>
                  <a:schemeClr val="tx1"/>
                </a:solidFill>
              </a:rPr>
              <a:t>выданную органом местного </a:t>
            </a:r>
            <a:r>
              <a:rPr lang="ru-RU" sz="1400" dirty="0" smtClean="0">
                <a:solidFill>
                  <a:schemeClr val="tx1"/>
                </a:solidFill>
              </a:rPr>
              <a:t>самоуправления, </a:t>
            </a:r>
            <a:r>
              <a:rPr lang="ru-RU" sz="1400" dirty="0">
                <a:solidFill>
                  <a:schemeClr val="tx1"/>
                </a:solidFill>
              </a:rPr>
              <a:t>на территории которого участник отбора осуществляет ведение </a:t>
            </a:r>
            <a:r>
              <a:rPr lang="ru-RU" sz="1400" dirty="0" smtClean="0">
                <a:solidFill>
                  <a:schemeClr val="tx1"/>
                </a:solidFill>
              </a:rPr>
              <a:t>ЛПХ, </a:t>
            </a:r>
            <a:r>
              <a:rPr lang="ru-RU" sz="1400" dirty="0">
                <a:solidFill>
                  <a:schemeClr val="tx1"/>
                </a:solidFill>
              </a:rPr>
              <a:t>выданную не ранее чем за 30 календарных дней до даты подачи заявочной документации;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документ</a:t>
            </a:r>
            <a:r>
              <a:rPr lang="ru-RU" sz="1400" dirty="0">
                <a:solidFill>
                  <a:schemeClr val="tx1"/>
                </a:solidFill>
              </a:rPr>
              <a:t>, выданный органом местного </a:t>
            </a:r>
            <a:r>
              <a:rPr lang="ru-RU" sz="1400" dirty="0" smtClean="0">
                <a:solidFill>
                  <a:schemeClr val="tx1"/>
                </a:solidFill>
              </a:rPr>
              <a:t>самоуправления, </a:t>
            </a:r>
            <a:r>
              <a:rPr lang="ru-RU" sz="1400" dirty="0">
                <a:solidFill>
                  <a:schemeClr val="tx1"/>
                </a:solidFill>
              </a:rPr>
              <a:t>на территории которого участник отбора осуществляет ведение </a:t>
            </a:r>
            <a:r>
              <a:rPr lang="ru-RU" sz="1400" dirty="0" smtClean="0">
                <a:solidFill>
                  <a:schemeClr val="tx1"/>
                </a:solidFill>
              </a:rPr>
              <a:t>ЛПХ, </a:t>
            </a:r>
            <a:r>
              <a:rPr lang="ru-RU" sz="1400" dirty="0">
                <a:solidFill>
                  <a:schemeClr val="tx1"/>
                </a:solidFill>
              </a:rPr>
              <a:t>о размере общей площади земельного участка (участков), на котором (</a:t>
            </a:r>
            <a:r>
              <a:rPr lang="ru-RU" sz="1400" dirty="0" err="1">
                <a:solidFill>
                  <a:schemeClr val="tx1"/>
                </a:solidFill>
              </a:rPr>
              <a:t>ых</a:t>
            </a:r>
            <a:r>
              <a:rPr lang="ru-RU" sz="1400" dirty="0">
                <a:solidFill>
                  <a:schemeClr val="tx1"/>
                </a:solidFill>
              </a:rPr>
              <a:t>) участник отбора осуществляет </a:t>
            </a:r>
            <a:r>
              <a:rPr lang="ru-RU" sz="1400" dirty="0" smtClean="0">
                <a:solidFill>
                  <a:schemeClr val="tx1"/>
                </a:solidFill>
              </a:rPr>
              <a:t>свою хозяйственную деятельность;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справка </a:t>
            </a:r>
            <a:r>
              <a:rPr lang="ru-RU" sz="1400" dirty="0">
                <a:solidFill>
                  <a:schemeClr val="tx1"/>
                </a:solidFill>
              </a:rPr>
              <a:t>- расчет потребности участника отбора в средствах субсидии по форме, утвержденной Министерством (далее – справка – расчет);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сметный </a:t>
            </a:r>
            <a:r>
              <a:rPr lang="ru-RU" sz="1400" dirty="0">
                <a:solidFill>
                  <a:schemeClr val="tx1"/>
                </a:solidFill>
              </a:rPr>
              <a:t>расчет на строительство </a:t>
            </a:r>
            <a:r>
              <a:rPr lang="ru-RU" sz="1400" dirty="0" smtClean="0">
                <a:solidFill>
                  <a:schemeClr val="tx1"/>
                </a:solidFill>
              </a:rPr>
              <a:t>теплицы;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справка </a:t>
            </a:r>
            <a:r>
              <a:rPr lang="ru-RU" sz="1400" dirty="0">
                <a:solidFill>
                  <a:schemeClr val="tx1"/>
                </a:solidFill>
              </a:rPr>
              <a:t>из кредитной организации об открытии расчетного счета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!!!</a:t>
            </a:r>
            <a:r>
              <a:rPr lang="ru-RU" sz="1400" dirty="0" smtClean="0">
                <a:solidFill>
                  <a:schemeClr val="tx1"/>
                </a:solidFill>
              </a:rPr>
              <a:t> Заявочная </a:t>
            </a:r>
            <a:r>
              <a:rPr lang="ru-RU" sz="1400" dirty="0">
                <a:solidFill>
                  <a:schemeClr val="tx1"/>
                </a:solidFill>
              </a:rPr>
              <a:t>документация предоставляется на бумажном носителе и должна быть заверена подписью участника отбора, прошнурована, пронумерована, копии документов должны содержать отметку «Копия верна» на каждой странице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Участник отбора </a:t>
            </a:r>
            <a:r>
              <a:rPr lang="ru-RU" sz="1400" dirty="0">
                <a:solidFill>
                  <a:schemeClr val="tx1"/>
                </a:solidFill>
              </a:rPr>
              <a:t>несет ответственность за достоверность представленной заявочной документации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4DBE52-18C4-47C1-A9E2-EC4353A9F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015" y="99689"/>
            <a:ext cx="1485654" cy="148565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48408" y="5011615"/>
            <a:ext cx="9944099" cy="12397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277" y="158262"/>
            <a:ext cx="11049547" cy="133643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ОБЯЗАТЕЛЬСТВА ПОЛУЧАТЕЛЯ СУБСИДИИ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9278" y="1090246"/>
            <a:ext cx="10823330" cy="4536831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chemeClr val="tx1"/>
                </a:solidFill>
              </a:rPr>
              <a:t>соблюдать </a:t>
            </a:r>
            <a:r>
              <a:rPr lang="ru-RU" sz="1500" dirty="0">
                <a:solidFill>
                  <a:schemeClr val="tx1"/>
                </a:solidFill>
              </a:rPr>
              <a:t>ветеринарные правила и иные нормы содержания сельскохозяйственных животных, установленные законодательством Российской </a:t>
            </a:r>
            <a:r>
              <a:rPr lang="ru-RU" sz="1500" dirty="0" smtClean="0">
                <a:solidFill>
                  <a:schemeClr val="tx1"/>
                </a:solidFill>
              </a:rPr>
              <a:t>Федерации;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chemeClr val="tx1"/>
                </a:solidFill>
              </a:rPr>
              <a:t>не </a:t>
            </a:r>
            <a:r>
              <a:rPr lang="ru-RU" sz="1500" dirty="0">
                <a:solidFill>
                  <a:schemeClr val="tx1"/>
                </a:solidFill>
              </a:rPr>
              <a:t>размещать объект капитального строительства на земельном участке с видом разрешенного использования для ведения </a:t>
            </a:r>
            <a:r>
              <a:rPr lang="ru-RU" sz="1500" dirty="0" smtClean="0">
                <a:solidFill>
                  <a:schemeClr val="tx1"/>
                </a:solidFill>
              </a:rPr>
              <a:t>ЛПХ- </a:t>
            </a:r>
            <a:r>
              <a:rPr lang="ru-RU" sz="1500" dirty="0">
                <a:solidFill>
                  <a:schemeClr val="tx1"/>
                </a:solidFill>
              </a:rPr>
              <a:t>полевой </a:t>
            </a:r>
            <a:r>
              <a:rPr lang="ru-RU" sz="1500" dirty="0" smtClean="0">
                <a:solidFill>
                  <a:schemeClr val="tx1"/>
                </a:solidFill>
              </a:rPr>
              <a:t>участок;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chemeClr val="tx1"/>
                </a:solidFill>
              </a:rPr>
              <a:t>приобретать </a:t>
            </a:r>
            <a:r>
              <a:rPr lang="ru-RU" sz="1500" dirty="0">
                <a:solidFill>
                  <a:schemeClr val="tx1"/>
                </a:solidFill>
              </a:rPr>
              <a:t>сельскохозяйственных </a:t>
            </a:r>
            <a:r>
              <a:rPr lang="ru-RU" sz="1500" dirty="0" smtClean="0">
                <a:solidFill>
                  <a:schemeClr val="tx1"/>
                </a:solidFill>
              </a:rPr>
              <a:t>животных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и птиц </a:t>
            </a:r>
            <a:r>
              <a:rPr lang="ru-RU" sz="1500" dirty="0">
                <a:solidFill>
                  <a:schemeClr val="tx1"/>
                </a:solidFill>
              </a:rPr>
              <a:t>у индивидуальных предпринимателей, в сельскохозяйственных организациях, крестьянских фермерских хозяйствах, птицеводческих хозяйствах и (или) хозяйствах, осуществляющих деятельность по разведению сельскохозяйственных животных и (или) птицы, зарегистрированных на территории Республики </a:t>
            </a:r>
            <a:r>
              <a:rPr lang="ru-RU" sz="1500" dirty="0" smtClean="0">
                <a:solidFill>
                  <a:schemeClr val="tx1"/>
                </a:solidFill>
              </a:rPr>
              <a:t>Крым;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chemeClr val="tx1"/>
                </a:solidFill>
              </a:rPr>
              <a:t>использовать </a:t>
            </a:r>
            <a:r>
              <a:rPr lang="ru-RU" sz="1500" dirty="0">
                <a:solidFill>
                  <a:schemeClr val="tx1"/>
                </a:solidFill>
              </a:rPr>
              <a:t>субсидию на цели, указанные </a:t>
            </a:r>
            <a:r>
              <a:rPr lang="ru-RU" sz="1500" dirty="0" smtClean="0">
                <a:solidFill>
                  <a:schemeClr val="tx1"/>
                </a:solidFill>
              </a:rPr>
              <a:t>в заявке на участие в отборе, </a:t>
            </a:r>
            <a:r>
              <a:rPr lang="ru-RU" sz="1500" dirty="0">
                <a:solidFill>
                  <a:schemeClr val="tx1"/>
                </a:solidFill>
              </a:rPr>
              <a:t>в течение 6 месяцев с даты поступления субсидии на расчетный счет получателя субсидии, </a:t>
            </a:r>
            <a:r>
              <a:rPr lang="ru-RU" sz="1500" dirty="0" smtClean="0">
                <a:solidFill>
                  <a:schemeClr val="tx1"/>
                </a:solidFill>
              </a:rPr>
              <a:t>в кредитной организации</a:t>
            </a:r>
            <a:r>
              <a:rPr lang="ru-RU" sz="1500" dirty="0">
                <a:solidFill>
                  <a:schemeClr val="tx1"/>
                </a:solidFill>
              </a:rPr>
              <a:t>;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schemeClr val="tx1"/>
                </a:solidFill>
              </a:rPr>
              <a:t>приобрести </a:t>
            </a:r>
            <a:r>
              <a:rPr lang="ru-RU" sz="1500" dirty="0">
                <a:solidFill>
                  <a:schemeClr val="tx1"/>
                </a:solidFill>
              </a:rPr>
              <a:t>сельскохозяйственных животных, птиц, теплицы, а также осуществить установку и строительство теплиц в соответствии со справкой – расчетом.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1D186E-62AF-4E7E-AA08-3156FAD65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916" y="158262"/>
            <a:ext cx="1488674" cy="148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277" y="158262"/>
            <a:ext cx="11049547" cy="133643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ОТЧЕТНОСТЬ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9278" y="1090246"/>
            <a:ext cx="10607796" cy="371914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/>
              <a:t> </a:t>
            </a:r>
            <a:r>
              <a:rPr lang="ru-RU" sz="1600" b="1" u="sng" dirty="0">
                <a:solidFill>
                  <a:schemeClr val="tx1"/>
                </a:solidFill>
              </a:rPr>
              <a:t>Отчет о достижении значений результатов предоставления </a:t>
            </a:r>
            <a:r>
              <a:rPr lang="ru-RU" sz="1600" b="1" u="sng" dirty="0" smtClean="0">
                <a:solidFill>
                  <a:schemeClr val="tx1"/>
                </a:solidFill>
              </a:rPr>
              <a:t>субсидии </a:t>
            </a:r>
            <a:r>
              <a:rPr lang="ru-RU" sz="1600" u="sng" dirty="0" smtClean="0">
                <a:solidFill>
                  <a:schemeClr val="tx1"/>
                </a:solidFill>
              </a:rPr>
              <a:t>(количество приобретенных сельскохозяйственных </a:t>
            </a:r>
            <a:r>
              <a:rPr lang="ru-RU" sz="1600" u="sng" dirty="0">
                <a:solidFill>
                  <a:schemeClr val="tx1"/>
                </a:solidFill>
              </a:rPr>
              <a:t>животных, птиц, теплицы</a:t>
            </a:r>
            <a:r>
              <a:rPr lang="ru-RU" sz="1600" u="sng" dirty="0" smtClean="0">
                <a:solidFill>
                  <a:schemeClr val="tx1"/>
                </a:solidFill>
              </a:rPr>
              <a:t>)</a:t>
            </a:r>
            <a:r>
              <a:rPr lang="ru-RU" sz="1600" b="1" dirty="0" smtClean="0">
                <a:solidFill>
                  <a:schemeClr val="tx1"/>
                </a:solidFill>
              </a:rPr>
              <a:t>, </a:t>
            </a:r>
            <a:r>
              <a:rPr lang="ru-RU" sz="1600" dirty="0" smtClean="0">
                <a:solidFill>
                  <a:schemeClr val="tx1"/>
                </a:solidFill>
              </a:rPr>
              <a:t>предоставляется </a:t>
            </a:r>
            <a:r>
              <a:rPr lang="ru-RU" sz="1600" dirty="0">
                <a:solidFill>
                  <a:schemeClr val="tx1"/>
                </a:solidFill>
              </a:rPr>
              <a:t>в Министерство в течение 30 календарных дней после истечения срока использования субсидии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по форме, определенной типовой формой соглашения (договора</a:t>
            </a:r>
            <a:r>
              <a:rPr lang="ru-RU" sz="1600" dirty="0" smtClean="0">
                <a:solidFill>
                  <a:schemeClr val="tx1"/>
                </a:solidFill>
              </a:rPr>
              <a:t>).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u="sng" dirty="0" smtClean="0">
                <a:solidFill>
                  <a:schemeClr val="tx1"/>
                </a:solidFill>
              </a:rPr>
              <a:t>Отчет </a:t>
            </a:r>
            <a:r>
              <a:rPr lang="ru-RU" sz="1600" b="1" u="sng" dirty="0">
                <a:solidFill>
                  <a:schemeClr val="tx1"/>
                </a:solidFill>
              </a:rPr>
              <a:t>об осуществлении расходов, источником финансового обеспечения которых является субсидия</a:t>
            </a:r>
            <a:r>
              <a:rPr lang="ru-RU" sz="1600" dirty="0">
                <a:solidFill>
                  <a:schemeClr val="tx1"/>
                </a:solidFill>
              </a:rPr>
              <a:t>, предоставляется </a:t>
            </a: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Министерство в течение 30 календарных дней после истечения срока использования субсидии, </a:t>
            </a:r>
            <a:r>
              <a:rPr lang="ru-RU" sz="1600" dirty="0" smtClean="0">
                <a:solidFill>
                  <a:schemeClr val="tx1"/>
                </a:solidFill>
              </a:rPr>
              <a:t>по </a:t>
            </a:r>
            <a:r>
              <a:rPr lang="ru-RU" sz="1600" dirty="0">
                <a:solidFill>
                  <a:schemeClr val="tx1"/>
                </a:solidFill>
              </a:rPr>
              <a:t>форме, определенной типовой формой соглашения (</a:t>
            </a:r>
            <a:r>
              <a:rPr lang="ru-RU" sz="1600" dirty="0" smtClean="0">
                <a:solidFill>
                  <a:schemeClr val="tx1"/>
                </a:solidFill>
              </a:rPr>
              <a:t>договора). К данному отчету прикладывается </a:t>
            </a:r>
            <a:r>
              <a:rPr lang="ru-RU" sz="1600" dirty="0">
                <a:solidFill>
                  <a:schemeClr val="tx1"/>
                </a:solidFill>
              </a:rPr>
              <a:t>реестр затрат с указанием документов, подтверждающих факт их возникновения по форме, утвержденной Министерством с приложением копий документов, подтверждающих факт возникновения затрат, указанных в реестре затрат.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1D186E-62AF-4E7E-AA08-3156FAD65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160" y="158262"/>
            <a:ext cx="1336430" cy="133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26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2940</TotalTime>
  <Words>861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Garamond</vt:lpstr>
      <vt:lpstr>Wingdings</vt:lpstr>
      <vt:lpstr>Савон</vt:lpstr>
      <vt:lpstr>Субсидии  на Поддержку  граждан, ведущих ЛПХ</vt:lpstr>
      <vt:lpstr>Кто может получить субсидии ?</vt:lpstr>
      <vt:lpstr>НА ЧТО ПРЕДОСТАВЛЯЮТСЯ СУБСИДИИ, РАЗМЕР СУБСИДИЙ.</vt:lpstr>
      <vt:lpstr>ЗАЯВОЧНАЯ ДОКУМЕНТАЦИЯ</vt:lpstr>
      <vt:lpstr>ОБЯЗАТЕЛЬСТВА ПОЛУЧАТЕЛЯ СУБСИДИИ</vt:lpstr>
      <vt:lpstr>ОТЧЕТНОСТЬ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Марлен</cp:lastModifiedBy>
  <cp:revision>126</cp:revision>
  <dcterms:created xsi:type="dcterms:W3CDTF">2021-03-31T07:17:24Z</dcterms:created>
  <dcterms:modified xsi:type="dcterms:W3CDTF">2022-11-22T12:34:01Z</dcterms:modified>
</cp:coreProperties>
</file>