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4" r:id="rId1"/>
  </p:sldMasterIdLst>
  <p:sldIdLst>
    <p:sldId id="256" r:id="rId2"/>
    <p:sldId id="258" r:id="rId3"/>
    <p:sldId id="261" r:id="rId4"/>
    <p:sldId id="257" r:id="rId5"/>
    <p:sldId id="259" r:id="rId6"/>
    <p:sldId id="264" r:id="rId7"/>
    <p:sldId id="262" r:id="rId8"/>
    <p:sldId id="263" r:id="rId9"/>
    <p:sldId id="26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0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65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270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935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7244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718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29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2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78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17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5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53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72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1EE0A-BF25-4FE7-BACE-BAFF03335DCC}" type="datetimeFigureOut">
              <a:rPr lang="ru-RU" smtClean="0"/>
              <a:pPr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69CB77-4AE0-462D-9DB4-569DEDB24C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04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  <p:sldLayoutId id="2147484426" r:id="rId12"/>
    <p:sldLayoutId id="2147484427" r:id="rId13"/>
    <p:sldLayoutId id="2147484428" r:id="rId14"/>
    <p:sldLayoutId id="2147484429" r:id="rId15"/>
    <p:sldLayoutId id="21474844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6919" y="239151"/>
            <a:ext cx="8001000" cy="2067951"/>
          </a:xfrm>
        </p:spPr>
        <p:txBody>
          <a:bodyPr>
            <a:normAutofit fontScale="90000"/>
          </a:bodyPr>
          <a:lstStyle/>
          <a:p>
            <a:r>
              <a:rPr lang="ru-RU" sz="8000" b="1" dirty="0">
                <a:solidFill>
                  <a:schemeClr val="accent3"/>
                </a:solidFill>
              </a:rPr>
              <a:t>ГРАНТ</a:t>
            </a:r>
            <a:r>
              <a:rPr lang="ru-RU" b="1" dirty="0">
                <a:solidFill>
                  <a:schemeClr val="accent3"/>
                </a:solidFill>
              </a:rPr>
              <a:t/>
            </a:r>
            <a:br>
              <a:rPr lang="ru-RU" b="1" dirty="0">
                <a:solidFill>
                  <a:schemeClr val="accent3"/>
                </a:solidFill>
              </a:rPr>
            </a:br>
            <a:r>
              <a:rPr lang="ru-RU" sz="6700" b="1" dirty="0">
                <a:solidFill>
                  <a:schemeClr val="accent3"/>
                </a:solidFill>
              </a:rPr>
              <a:t>АГРОСТАРТАП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1715" y="2307102"/>
            <a:ext cx="10058400" cy="3666977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частник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конкурса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ru-RU" sz="1600" u="sng" dirty="0">
                <a:solidFill>
                  <a:schemeClr val="accent2">
                    <a:lumMod val="50000"/>
                  </a:schemeClr>
                </a:solidFill>
              </a:rPr>
              <a:t>К(Ф)Х, ИП или гражданин Российской Федерации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зарегистрированный на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сельской территории Республики Крым или на территории сельской агломерации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Республики Крым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, подавшие заявочную документацию для участия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в конкурсе;</a:t>
            </a:r>
          </a:p>
          <a:p>
            <a:pPr algn="just"/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</a:rPr>
              <a:t>Крестьянское </a:t>
            </a:r>
            <a:r>
              <a:rPr lang="ru-RU" sz="1600" b="1" u="sng" dirty="0">
                <a:solidFill>
                  <a:schemeClr val="accent2">
                    <a:lumMod val="50000"/>
                  </a:schemeClr>
                </a:solidFill>
              </a:rPr>
              <a:t>(фермерское) хозяйство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- зарегистрированное в текущем финансовом году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на сельской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территории Республики Крым или на территории сельской агломерации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Республики Крым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крестьянское (фермерское) хозяйство, основным видом деятельности которого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является производство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и (или) переработка сельскохозяйственной продукции (далее - К(Ф)Х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);</a:t>
            </a:r>
          </a:p>
          <a:p>
            <a:pPr algn="just"/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</a:rPr>
              <a:t>Индивидуальный </a:t>
            </a:r>
            <a:r>
              <a:rPr lang="ru-RU" sz="1600" b="1" u="sng" dirty="0">
                <a:solidFill>
                  <a:schemeClr val="accent2">
                    <a:lumMod val="50000"/>
                  </a:schemeClr>
                </a:solidFill>
              </a:rPr>
              <a:t>предприниматель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- индивидуальный предприниматель,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зарегистрированный в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текущем финансовом году на сельской территории Республики Крым или на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территории сельской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агломерации Республики Крым, являющийся главой К(Ф)Х, основным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видом деятельности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которого является производство и (или) переработка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сельскохозяйственной продукции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(далее - ИП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);</a:t>
            </a:r>
          </a:p>
          <a:p>
            <a:pPr algn="just"/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*</a:t>
            </a:r>
            <a:r>
              <a:rPr lang="ru-RU" sz="1200" dirty="0">
                <a:solidFill>
                  <a:srgbClr val="002060"/>
                </a:solidFill>
              </a:rPr>
              <a:t>перечень сельских территории и сельских агломераций на территории Республики Крым (постановление Совета Министров Республики Крым от 11.12. 2019г. </a:t>
            </a:r>
            <a:r>
              <a:rPr lang="ru-RU" sz="1200" dirty="0" smtClean="0">
                <a:solidFill>
                  <a:srgbClr val="002060"/>
                </a:solidFill>
              </a:rPr>
              <a:t>№ 723)</a:t>
            </a:r>
            <a:endParaRPr lang="ru-RU" sz="1200" dirty="0">
              <a:solidFill>
                <a:srgbClr val="002060"/>
              </a:solidFill>
            </a:endParaRPr>
          </a:p>
          <a:p>
            <a:pPr algn="just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dirty="0" smtClean="0"/>
              <a:t> </a:t>
            </a:r>
            <a:endParaRPr lang="ru-RU" sz="16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721" y="85535"/>
            <a:ext cx="2095552" cy="154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0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196948"/>
            <a:ext cx="8915399" cy="886264"/>
          </a:xfrm>
        </p:spPr>
        <p:txBody>
          <a:bodyPr>
            <a:normAutofit/>
          </a:bodyPr>
          <a:lstStyle/>
          <a:p>
            <a:r>
              <a:rPr lang="ru-RU" sz="4300" b="1" dirty="0">
                <a:solidFill>
                  <a:schemeClr val="accent3"/>
                </a:solidFill>
              </a:rPr>
              <a:t>На что потратить грант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5736" y="1041010"/>
            <a:ext cx="9888875" cy="5598942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Wingdings" pitchFamily="2" charset="2"/>
              <a:buChar char="v"/>
            </a:pPr>
            <a:endParaRPr lang="ru-RU" sz="43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400" dirty="0">
                <a:solidFill>
                  <a:srgbClr val="002060"/>
                </a:solidFill>
                <a:latin typeface="+mj-lt"/>
              </a:rPr>
              <a:t>приобретение земельных участков из земель с/х </a:t>
            </a:r>
            <a:r>
              <a:rPr lang="ru-RU" sz="4400" dirty="0" smtClean="0">
                <a:solidFill>
                  <a:srgbClr val="002060"/>
                </a:solidFill>
                <a:latin typeface="+mj-lt"/>
              </a:rPr>
              <a:t>назначения </a:t>
            </a:r>
            <a:r>
              <a:rPr lang="ru-RU" sz="4400" dirty="0" smtClean="0">
                <a:solidFill>
                  <a:srgbClr val="002060"/>
                </a:solidFill>
                <a:latin typeface="+mj-lt"/>
              </a:rPr>
              <a:t>для осуществления </a:t>
            </a:r>
            <a:r>
              <a:rPr lang="ru-RU" sz="4400" dirty="0">
                <a:solidFill>
                  <a:srgbClr val="002060"/>
                </a:solidFill>
                <a:latin typeface="+mj-lt"/>
              </a:rPr>
              <a:t>деятельности К(Ф)Х или ИП с целью производства и (или) </a:t>
            </a:r>
            <a:r>
              <a:rPr lang="ru-RU" sz="4400" dirty="0" smtClean="0">
                <a:solidFill>
                  <a:srgbClr val="002060"/>
                </a:solidFill>
                <a:latin typeface="+mj-lt"/>
              </a:rPr>
              <a:t>переработки сельскохозяйственной </a:t>
            </a:r>
            <a:r>
              <a:rPr lang="ru-RU" sz="4400" dirty="0">
                <a:solidFill>
                  <a:srgbClr val="002060"/>
                </a:solidFill>
                <a:latin typeface="+mj-lt"/>
              </a:rPr>
              <a:t>продукции;</a:t>
            </a:r>
            <a:r>
              <a:rPr lang="ru-RU" sz="44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+mj-lt"/>
              </a:rPr>
              <a:t>; </a:t>
            </a:r>
            <a:endParaRPr lang="ru-RU" sz="4400" dirty="0">
              <a:solidFill>
                <a:srgbClr val="002060"/>
              </a:solidFill>
              <a:latin typeface="+mj-lt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300" dirty="0">
                <a:solidFill>
                  <a:srgbClr val="002060"/>
                </a:solidFill>
              </a:rPr>
              <a:t>разработка проектной документации строительства или реконструкции производственных и складских зданий, объектов предназначенных  для производства, хранения и переработки с/х продукции;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300" dirty="0">
                <a:solidFill>
                  <a:srgbClr val="002060"/>
                </a:solidFill>
              </a:rPr>
              <a:t>приобретение, строительство, ремонт, модернизация и (или) переустройство производственных и складских зданий, помещений, пристроек и сооружений, необходимых для производства, хранения и переработки с/х  продукции, </a:t>
            </a:r>
            <a:r>
              <a:rPr lang="ru-RU" sz="4300" u="sng" dirty="0">
                <a:solidFill>
                  <a:srgbClr val="002060"/>
                </a:solidFill>
              </a:rPr>
              <a:t>включая ограждения</a:t>
            </a:r>
            <a:r>
              <a:rPr lang="ru-RU" sz="4300" dirty="0">
                <a:solidFill>
                  <a:srgbClr val="002060"/>
                </a:solidFill>
              </a:rPr>
              <a:t> для выпаса и выгула с/х животных, и </a:t>
            </a:r>
            <a:r>
              <a:rPr lang="ru-RU" sz="4300" u="sng" dirty="0">
                <a:solidFill>
                  <a:srgbClr val="002060"/>
                </a:solidFill>
              </a:rPr>
              <a:t>ограждения</a:t>
            </a:r>
            <a:r>
              <a:rPr lang="ru-RU" sz="4300" dirty="0">
                <a:solidFill>
                  <a:srgbClr val="002060"/>
                </a:solidFill>
              </a:rPr>
              <a:t> плодово-ягодных насаждений;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300" dirty="0">
                <a:solidFill>
                  <a:srgbClr val="002060"/>
                </a:solidFill>
              </a:rPr>
              <a:t>подключение производственных и складских зданий, помещений, пристроек и (или)сооружений к электрическим, водо-, газо- и теплопроводным сетям, в том числе автономным;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300" dirty="0">
                <a:solidFill>
                  <a:srgbClr val="002060"/>
                </a:solidFill>
              </a:rPr>
              <a:t>приобретение с/х техники, включая прицепное и навесное оборудование, грузового автотранспорта, спец. транспорта и оборудования для производства, переработки и хранения с/х продукции (кроме оборудования, предназначенного для производства и переработки продукции свиноводства) (Приказ МСХ РК от </a:t>
            </a:r>
            <a:r>
              <a:rPr lang="ru-RU" sz="4300" b="0" i="0" dirty="0">
                <a:solidFill>
                  <a:srgbClr val="002060"/>
                </a:solidFill>
                <a:effectLst/>
              </a:rPr>
              <a:t> </a:t>
            </a:r>
            <a:r>
              <a:rPr lang="ru-RU" sz="4300" b="0" i="0" dirty="0" smtClean="0">
                <a:solidFill>
                  <a:srgbClr val="002060"/>
                </a:solidFill>
                <a:effectLst/>
              </a:rPr>
              <a:t>09.07.2021 № </a:t>
            </a:r>
            <a:r>
              <a:rPr lang="ru-RU" sz="4300" b="0" i="0" dirty="0">
                <a:solidFill>
                  <a:srgbClr val="002060"/>
                </a:solidFill>
                <a:effectLst/>
              </a:rPr>
              <a:t>340</a:t>
            </a:r>
            <a:r>
              <a:rPr lang="ru-RU" sz="4300" dirty="0">
                <a:solidFill>
                  <a:srgbClr val="002060"/>
                </a:solidFill>
              </a:rPr>
              <a:t>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300" dirty="0">
                <a:solidFill>
                  <a:srgbClr val="002060"/>
                </a:solidFill>
              </a:rPr>
              <a:t>приобретение с/х животных и птиц (за исключением свиней);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300" dirty="0">
                <a:solidFill>
                  <a:srgbClr val="002060"/>
                </a:solidFill>
              </a:rPr>
              <a:t>приобретение рыбопосадочного материала;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400" dirty="0">
                <a:solidFill>
                  <a:srgbClr val="002060"/>
                </a:solidFill>
              </a:rPr>
              <a:t>приобретение посадочного материала для закладки многолетних насаждений, в том </a:t>
            </a:r>
            <a:r>
              <a:rPr lang="ru-RU" sz="4400" dirty="0" smtClean="0">
                <a:solidFill>
                  <a:srgbClr val="002060"/>
                </a:solidFill>
              </a:rPr>
              <a:t>числе посадочного </a:t>
            </a:r>
            <a:r>
              <a:rPr lang="ru-RU" sz="4400" dirty="0">
                <a:solidFill>
                  <a:srgbClr val="002060"/>
                </a:solidFill>
              </a:rPr>
              <a:t>материала </a:t>
            </a:r>
            <a:r>
              <a:rPr lang="ru-RU" sz="4400" dirty="0" smtClean="0">
                <a:solidFill>
                  <a:srgbClr val="002060"/>
                </a:solidFill>
              </a:rPr>
              <a:t> отечественного </a:t>
            </a:r>
            <a:r>
              <a:rPr lang="ru-RU" sz="4400" dirty="0">
                <a:solidFill>
                  <a:srgbClr val="002060"/>
                </a:solidFill>
              </a:rPr>
              <a:t>производства для закладки виноградников, </a:t>
            </a:r>
            <a:r>
              <a:rPr lang="ru-RU" sz="4400" dirty="0" smtClean="0">
                <a:solidFill>
                  <a:srgbClr val="002060"/>
                </a:solidFill>
              </a:rPr>
              <a:t>посадочного материала </a:t>
            </a:r>
            <a:r>
              <a:rPr lang="ru-RU" sz="4400" dirty="0">
                <a:solidFill>
                  <a:srgbClr val="002060"/>
                </a:solidFill>
              </a:rPr>
              <a:t>земляники, сорта которых включены в Государственный реестр </a:t>
            </a:r>
            <a:r>
              <a:rPr lang="ru-RU" sz="4400" dirty="0" smtClean="0">
                <a:solidFill>
                  <a:srgbClr val="002060"/>
                </a:solidFill>
              </a:rPr>
              <a:t>селекционных достижений</a:t>
            </a:r>
            <a:r>
              <a:rPr lang="ru-RU" sz="4400" dirty="0">
                <a:solidFill>
                  <a:srgbClr val="002060"/>
                </a:solidFill>
              </a:rPr>
              <a:t>, допущенных к использованию по шестому региону допуска</a:t>
            </a:r>
            <a:r>
              <a:rPr lang="ru-RU" sz="4400" dirty="0">
                <a:solidFill>
                  <a:srgbClr val="002060"/>
                </a:solidFill>
              </a:rPr>
              <a:t> </a:t>
            </a:r>
            <a:r>
              <a:rPr lang="ru-RU" sz="4400" dirty="0" smtClean="0">
                <a:solidFill>
                  <a:srgbClr val="002060"/>
                </a:solidFill>
              </a:rPr>
              <a:t>;</a:t>
            </a:r>
            <a:endParaRPr lang="ru-RU" sz="44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sz="4300" dirty="0">
                <a:solidFill>
                  <a:srgbClr val="002060"/>
                </a:solidFill>
              </a:rPr>
              <a:t>внесение не менее 25 %, но не более 50 % суммы гранта в неделимый фонд </a:t>
            </a:r>
            <a:r>
              <a:rPr lang="ru-RU" sz="4300" dirty="0" err="1">
                <a:solidFill>
                  <a:srgbClr val="002060"/>
                </a:solidFill>
              </a:rPr>
              <a:t>СПоК</a:t>
            </a:r>
            <a:r>
              <a:rPr lang="ru-RU" sz="4300" dirty="0">
                <a:solidFill>
                  <a:srgbClr val="002060"/>
                </a:solidFill>
              </a:rPr>
              <a:t>, членом которого является получатель гранта.</a:t>
            </a:r>
          </a:p>
          <a:p>
            <a:r>
              <a:rPr lang="ru-RU" sz="4300" b="0" i="0" dirty="0">
                <a:solidFill>
                  <a:srgbClr val="002060"/>
                </a:solidFill>
                <a:effectLst/>
                <a:latin typeface="+mj-lt"/>
              </a:rPr>
              <a:t>         </a:t>
            </a:r>
          </a:p>
          <a:p>
            <a:r>
              <a:rPr lang="ru-RU" sz="4300" b="1" i="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 случае предоставления гранта на  капитальное строительство, земельные участки должны: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4400" b="0" i="0" dirty="0">
                <a:solidFill>
                  <a:srgbClr val="002060"/>
                </a:solidFill>
                <a:effectLst/>
                <a:latin typeface="+mj-lt"/>
              </a:rPr>
              <a:t>не относиться к сельскохозяйственным угодьям;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4400" b="0" i="0" dirty="0">
                <a:solidFill>
                  <a:srgbClr val="002060"/>
                </a:solidFill>
                <a:effectLst/>
                <a:latin typeface="+mj-lt"/>
              </a:rPr>
              <a:t>располагаться в территориальной зоне, предусматривающей размещение объектов капитального строительства;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4400" b="0" i="0" dirty="0">
                <a:solidFill>
                  <a:srgbClr val="002060"/>
                </a:solidFill>
                <a:effectLst/>
                <a:latin typeface="+mj-lt"/>
              </a:rPr>
              <a:t>иметь вид разрешенного использования земельного участка, предусматривающий размещение объектов капитального строительства.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ru-RU" sz="4300" b="0" i="0" dirty="0">
              <a:solidFill>
                <a:srgbClr val="002060"/>
              </a:solidFill>
              <a:effectLst/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/>
            <a:endParaRPr lang="ru-RU" sz="1600" dirty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accent1"/>
              </a:solidFill>
            </a:endParaRPr>
          </a:p>
          <a:p>
            <a:endParaRPr lang="ru-RU" sz="16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92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056" y="267286"/>
            <a:ext cx="9830556" cy="773723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accent3"/>
                </a:solidFill>
              </a:rPr>
              <a:t>Размер гранта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72557" y="1374840"/>
            <a:ext cx="9196417" cy="446974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а</a:t>
            </a:r>
            <a:r>
              <a:rPr lang="ru-RU" dirty="0">
                <a:solidFill>
                  <a:srgbClr val="002060"/>
                </a:solidFill>
              </a:rPr>
              <a:t>) не </a:t>
            </a:r>
            <a:r>
              <a:rPr lang="ru-RU" dirty="0" smtClean="0">
                <a:solidFill>
                  <a:srgbClr val="002060"/>
                </a:solidFill>
              </a:rPr>
              <a:t>превышает </a:t>
            </a:r>
            <a:r>
              <a:rPr lang="ru-RU" b="1" dirty="0">
                <a:solidFill>
                  <a:srgbClr val="002060"/>
                </a:solidFill>
              </a:rPr>
              <a:t>3,0 млн рублей, но не более 90% затрат</a:t>
            </a:r>
            <a:r>
              <a:rPr lang="ru-RU" dirty="0">
                <a:solidFill>
                  <a:srgbClr val="002060"/>
                </a:solidFill>
              </a:rPr>
              <a:t>, связанных с реализацией бизнес-плана;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б</a:t>
            </a:r>
            <a:r>
              <a:rPr lang="ru-RU" dirty="0">
                <a:solidFill>
                  <a:srgbClr val="002060"/>
                </a:solidFill>
              </a:rPr>
              <a:t>) не </a:t>
            </a:r>
            <a:r>
              <a:rPr lang="ru-RU" dirty="0" smtClean="0">
                <a:solidFill>
                  <a:srgbClr val="002060"/>
                </a:solidFill>
              </a:rPr>
              <a:t>превышает </a:t>
            </a:r>
            <a:r>
              <a:rPr lang="ru-RU" b="1" dirty="0">
                <a:solidFill>
                  <a:srgbClr val="002060"/>
                </a:solidFill>
              </a:rPr>
              <a:t>4 млн рублей, но не более 90% затрат</a:t>
            </a:r>
            <a:r>
              <a:rPr lang="ru-RU" dirty="0">
                <a:solidFill>
                  <a:srgbClr val="002060"/>
                </a:solidFill>
              </a:rPr>
              <a:t>, связанных с реализацией бизнес-плана, предусматривающего использование части средств гранта </a:t>
            </a:r>
            <a:r>
              <a:rPr lang="ru-RU" b="1" dirty="0">
                <a:solidFill>
                  <a:srgbClr val="002060"/>
                </a:solidFill>
              </a:rPr>
              <a:t>на цели формирования неделимого фонда </a:t>
            </a:r>
            <a:r>
              <a:rPr lang="ru-RU" b="1" dirty="0" err="1">
                <a:solidFill>
                  <a:srgbClr val="002060"/>
                </a:solidFill>
              </a:rPr>
              <a:t>СПоК</a:t>
            </a:r>
            <a:r>
              <a:rPr lang="ru-RU" dirty="0">
                <a:solidFill>
                  <a:srgbClr val="002060"/>
                </a:solidFill>
              </a:rPr>
              <a:t>, членом которого является К(Ф)Х или ИП.</a:t>
            </a:r>
          </a:p>
          <a:p>
            <a:endParaRPr lang="ru-RU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!!! Для </a:t>
            </a:r>
            <a:r>
              <a:rPr lang="ru-RU" b="1" dirty="0">
                <a:solidFill>
                  <a:srgbClr val="FF0000"/>
                </a:solidFill>
              </a:rPr>
              <a:t>получателя гранта, использующего право на освобождение от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исполнения обязанностей налогоплательщика, связанное с исчислением и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уплатой налога на добавленную стоимость, финансовое обеспечение </a:t>
            </a:r>
            <a:r>
              <a:rPr lang="ru-RU" b="1" dirty="0" smtClean="0">
                <a:solidFill>
                  <a:srgbClr val="FF0000"/>
                </a:solidFill>
              </a:rPr>
              <a:t>затрат осуществляется </a:t>
            </a:r>
            <a:r>
              <a:rPr lang="ru-RU" b="1" dirty="0">
                <a:solidFill>
                  <a:srgbClr val="FF0000"/>
                </a:solidFill>
              </a:rPr>
              <a:t>исходя из суммы расходов на приобретение товаров (работ, услуг), включая </a:t>
            </a:r>
            <a:r>
              <a:rPr lang="ru-RU" b="1" dirty="0" smtClean="0">
                <a:solidFill>
                  <a:srgbClr val="FF0000"/>
                </a:solidFill>
              </a:rPr>
              <a:t>сумму налога </a:t>
            </a:r>
            <a:r>
              <a:rPr lang="ru-RU" b="1" dirty="0">
                <a:solidFill>
                  <a:srgbClr val="FF0000"/>
                </a:solidFill>
              </a:rPr>
              <a:t>на добавленную стоимость.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7908" y="1148417"/>
            <a:ext cx="10067697" cy="61253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Критерии конкурса для получателей грантов: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9730" y="1760948"/>
            <a:ext cx="8915399" cy="45976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600" b="1" i="0" dirty="0" smtClean="0">
                <a:solidFill>
                  <a:srgbClr val="002060"/>
                </a:solidFill>
                <a:effectLst/>
              </a:rPr>
              <a:t>а)</a:t>
            </a:r>
            <a:r>
              <a:rPr lang="ru-RU" sz="1600" b="0" i="0" dirty="0" smtClean="0">
                <a:solidFill>
                  <a:srgbClr val="002060"/>
                </a:solidFill>
                <a:effectLst/>
              </a:rPr>
              <a:t> получатель гранта поставлен на налоговый учет в текущем финансовом году на сельской территории Республики Крым или на территории сельской агломерации Республики Крым;</a:t>
            </a:r>
          </a:p>
          <a:p>
            <a:pPr algn="just"/>
            <a:r>
              <a:rPr lang="ru-RU" sz="1600" b="1" i="0" dirty="0" smtClean="0">
                <a:solidFill>
                  <a:srgbClr val="002060"/>
                </a:solidFill>
                <a:effectLst/>
              </a:rPr>
              <a:t>б)</a:t>
            </a:r>
            <a:r>
              <a:rPr lang="ru-RU" sz="1600" b="0" i="0" dirty="0" smtClean="0">
                <a:solidFill>
                  <a:srgbClr val="002060"/>
                </a:solidFill>
                <a:effectLst/>
              </a:rPr>
              <a:t> наличие на счете получателя гранта в кредитной организации суммы денежных средств в объеме не менее 10 % суммы затрат, указанной в плане расходов гранта, по состоянию на дату не ранее 5 календарных дней до даты подачи заявочной документации в Министерство.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</a:rPr>
              <a:t>в)</a:t>
            </a:r>
            <a:r>
              <a:rPr lang="ru-RU" sz="1600" dirty="0">
                <a:solidFill>
                  <a:srgbClr val="002060"/>
                </a:solidFill>
              </a:rPr>
              <a:t> получатель гранта не является или ранее не являлся получателем средств </a:t>
            </a:r>
            <a:r>
              <a:rPr lang="ru-RU" sz="1600" dirty="0" smtClean="0">
                <a:solidFill>
                  <a:srgbClr val="002060"/>
                </a:solidFill>
              </a:rPr>
              <a:t>финансовой поддержки </a:t>
            </a:r>
            <a:r>
              <a:rPr lang="ru-RU" sz="1600" dirty="0">
                <a:solidFill>
                  <a:srgbClr val="002060"/>
                </a:solidFill>
              </a:rPr>
              <a:t>(за исключением социальных выплат, выплат на организацию начального </a:t>
            </a:r>
            <a:r>
              <a:rPr lang="ru-RU" sz="1600" dirty="0" smtClean="0">
                <a:solidFill>
                  <a:srgbClr val="002060"/>
                </a:solidFill>
              </a:rPr>
              <a:t>этапа предпринимательской </a:t>
            </a:r>
            <a:r>
              <a:rPr lang="ru-RU" sz="1600" dirty="0">
                <a:solidFill>
                  <a:srgbClr val="002060"/>
                </a:solidFill>
              </a:rPr>
              <a:t>деятельности, субсидий на производство молока гражданам, </a:t>
            </a:r>
            <a:r>
              <a:rPr lang="ru-RU" sz="1600" dirty="0" smtClean="0">
                <a:solidFill>
                  <a:srgbClr val="002060"/>
                </a:solidFill>
              </a:rPr>
              <a:t>ведущим личное </a:t>
            </a:r>
            <a:r>
              <a:rPr lang="ru-RU" sz="1600" dirty="0">
                <a:solidFill>
                  <a:srgbClr val="002060"/>
                </a:solidFill>
              </a:rPr>
              <a:t>подсобное хозяйство и применяющим специальный налоговый режим «Налог </a:t>
            </a:r>
            <a:r>
              <a:rPr lang="ru-RU" sz="1600" dirty="0" smtClean="0">
                <a:solidFill>
                  <a:srgbClr val="002060"/>
                </a:solidFill>
              </a:rPr>
              <a:t>на профессиональный </a:t>
            </a:r>
            <a:r>
              <a:rPr lang="ru-RU" sz="1600" dirty="0">
                <a:solidFill>
                  <a:srgbClr val="002060"/>
                </a:solidFill>
              </a:rPr>
              <a:t>доход»), субсидий или грантов, а также грантов на поддержку </a:t>
            </a:r>
            <a:r>
              <a:rPr lang="ru-RU" sz="1600" dirty="0" smtClean="0">
                <a:solidFill>
                  <a:srgbClr val="002060"/>
                </a:solidFill>
              </a:rPr>
              <a:t>начинающего фермера </a:t>
            </a:r>
            <a:r>
              <a:rPr lang="ru-RU" sz="1600" dirty="0">
                <a:solidFill>
                  <a:srgbClr val="002060"/>
                </a:solidFill>
              </a:rPr>
              <a:t>в рамках Государственной программы развития сельского хозяйства и </a:t>
            </a:r>
            <a:r>
              <a:rPr lang="ru-RU" sz="1600" dirty="0" smtClean="0">
                <a:solidFill>
                  <a:srgbClr val="002060"/>
                </a:solidFill>
              </a:rPr>
              <a:t>регулирования рынков </a:t>
            </a:r>
            <a:r>
              <a:rPr lang="ru-RU" sz="1600" dirty="0">
                <a:solidFill>
                  <a:srgbClr val="002060"/>
                </a:solidFill>
              </a:rPr>
              <a:t>сельскохозяйственной продукции, сырья и продовольствия, утвержденной </a:t>
            </a:r>
            <a:r>
              <a:rPr lang="ru-RU" sz="1600" dirty="0" smtClean="0">
                <a:solidFill>
                  <a:srgbClr val="002060"/>
                </a:solidFill>
              </a:rPr>
              <a:t>постановлением Правительства </a:t>
            </a:r>
            <a:r>
              <a:rPr lang="ru-RU" sz="1600" dirty="0">
                <a:solidFill>
                  <a:srgbClr val="002060"/>
                </a:solidFill>
              </a:rPr>
              <a:t>Российской Федерации от 14 июля 2012 года № </a:t>
            </a:r>
            <a:r>
              <a:rPr lang="ru-RU" sz="1600" dirty="0" smtClean="0">
                <a:solidFill>
                  <a:srgbClr val="002060"/>
                </a:solidFill>
              </a:rPr>
              <a:t>717 «О Государственной </a:t>
            </a:r>
            <a:r>
              <a:rPr lang="ru-RU" sz="1600" dirty="0">
                <a:solidFill>
                  <a:srgbClr val="002060"/>
                </a:solidFill>
              </a:rPr>
              <a:t>программе развития сельского хозяйства и регулирования </a:t>
            </a:r>
            <a:r>
              <a:rPr lang="ru-RU" sz="1600" dirty="0" smtClean="0">
                <a:solidFill>
                  <a:srgbClr val="002060"/>
                </a:solidFill>
              </a:rPr>
              <a:t>рынков сельскохозяйственной </a:t>
            </a:r>
            <a:r>
              <a:rPr lang="ru-RU" sz="1600" dirty="0">
                <a:solidFill>
                  <a:srgbClr val="002060"/>
                </a:solidFill>
              </a:rPr>
              <a:t>продукции, сырья и продовольствия.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endParaRPr lang="ru-RU" sz="1600" b="0" i="0" dirty="0" smtClean="0">
              <a:solidFill>
                <a:srgbClr val="002060"/>
              </a:solidFill>
              <a:effectLst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7460" y="282805"/>
            <a:ext cx="8915399" cy="5451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300" b="1" dirty="0">
                <a:solidFill>
                  <a:schemeClr val="accent3"/>
                </a:solidFill>
              </a:rPr>
              <a:t>Документы для получения гранта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8653" y="1213338"/>
            <a:ext cx="9921975" cy="5065542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заявку на участие в конкурсе и предоставлении гранта, включающую согласие участника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конкурса на публикацию (размещение) на официальном сайте Министерства в государственной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информационной системе Республики Крым "Портал Правительства Республики Крым" в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информационно-телекоммуникационной сети "Интернет" (https://msh.rk.gov.ru) информации об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участнике конкурса, о подаваемой участником конкурса заявочной документации, </a:t>
            </a:r>
            <a:r>
              <a:rPr lang="ru-RU" sz="1200" dirty="0">
                <a:solidFill>
                  <a:srgbClr val="002060"/>
                </a:solidFill>
              </a:rPr>
              <a:t>иной информации, а также информации о соответствии участника конкурса требованиям Порядка, указанным на 1-е число месяца подачи заявочной документации, по форме, утвержденной Министерством</a:t>
            </a:r>
            <a:r>
              <a:rPr lang="ru-RU" sz="1200" dirty="0" smtClean="0">
                <a:solidFill>
                  <a:srgbClr val="002060"/>
                </a:solidFill>
              </a:rPr>
              <a:t>;</a:t>
            </a:r>
            <a:endParaRPr lang="ru-RU" sz="12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план создания и развития К(Ф)Х или ИП сроком на 5 календарных лет, следующих за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годом предоставления гранта, включающий производственные и экономические показатели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деятельности участника конкурса, в том числе обязательство по количеству принятых новых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постоянных работников в течение 12 месяцев с даты получения гранта, сведения о которых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подтверждаются отчетностью, предоставленной в территориальный орган Федеральной налоговой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службы и сохранению созданных новых постоянных рабочих мест в течение не менее чем 5 лет,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объем производства и реализации сельскохозяйственной продукции, выраженный в натуральных и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 smtClean="0">
                <a:solidFill>
                  <a:srgbClr val="002060"/>
                </a:solidFill>
              </a:rPr>
              <a:t>денежных </a:t>
            </a:r>
            <a:r>
              <a:rPr lang="ru-RU" sz="1200" dirty="0">
                <a:solidFill>
                  <a:srgbClr val="002060"/>
                </a:solidFill>
              </a:rPr>
              <a:t>показателях (далее – плановые показатели деятельности), и план расходов гранта </a:t>
            </a:r>
            <a:r>
              <a:rPr lang="ru-RU" sz="1200" dirty="0" smtClean="0">
                <a:solidFill>
                  <a:srgbClr val="002060"/>
                </a:solidFill>
              </a:rPr>
              <a:t>по форме</a:t>
            </a:r>
            <a:r>
              <a:rPr lang="ru-RU" sz="1200" dirty="0">
                <a:solidFill>
                  <a:srgbClr val="002060"/>
                </a:solidFill>
              </a:rPr>
              <a:t>, утвержденной </a:t>
            </a:r>
            <a:r>
              <a:rPr lang="ru-RU" sz="1200" dirty="0" smtClean="0">
                <a:solidFill>
                  <a:srgbClr val="002060"/>
                </a:solidFill>
              </a:rPr>
              <a:t>Министерством;</a:t>
            </a:r>
            <a:endParaRPr lang="ru-RU" sz="12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копию документа, удостоверяющего личность гражданина РФ;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</a:rPr>
              <a:t>копию документа, </a:t>
            </a:r>
            <a:r>
              <a:rPr lang="ru-RU" sz="1200" dirty="0">
                <a:solidFill>
                  <a:srgbClr val="002060"/>
                </a:solidFill>
              </a:rPr>
              <a:t>удостоверяющий полномочия представителя участника </a:t>
            </a:r>
            <a:r>
              <a:rPr lang="ru-RU" sz="1200" dirty="0" smtClean="0">
                <a:solidFill>
                  <a:srgbClr val="002060"/>
                </a:solidFill>
              </a:rPr>
              <a:t>конкурса (</a:t>
            </a:r>
            <a:r>
              <a:rPr lang="ru-RU" sz="1200" dirty="0">
                <a:solidFill>
                  <a:srgbClr val="002060"/>
                </a:solidFill>
              </a:rPr>
              <a:t>в случае обращения с заявочной документацией представителя заявителя);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</a:rPr>
              <a:t>документы </a:t>
            </a:r>
            <a:r>
              <a:rPr lang="ru-RU" sz="1200" dirty="0">
                <a:solidFill>
                  <a:srgbClr val="002060"/>
                </a:solidFill>
              </a:rPr>
              <a:t>об </a:t>
            </a:r>
            <a:r>
              <a:rPr lang="ru-RU" sz="1200" dirty="0" smtClean="0">
                <a:solidFill>
                  <a:srgbClr val="002060"/>
                </a:solidFill>
              </a:rPr>
              <a:t>отсутствии (наличии) </a:t>
            </a:r>
            <a:r>
              <a:rPr lang="ru-RU" sz="1200" dirty="0">
                <a:solidFill>
                  <a:srgbClr val="002060"/>
                </a:solidFill>
              </a:rPr>
              <a:t>неисполненных обязанностей </a:t>
            </a:r>
            <a:r>
              <a:rPr lang="ru-RU" sz="1200" u="sng" dirty="0">
                <a:solidFill>
                  <a:srgbClr val="002060"/>
                </a:solidFill>
              </a:rPr>
              <a:t>у КФХ или ИП </a:t>
            </a:r>
            <a:r>
              <a:rPr lang="ru-RU" sz="1200" dirty="0">
                <a:solidFill>
                  <a:srgbClr val="002060"/>
                </a:solidFill>
              </a:rPr>
              <a:t>по уплате налогов, сборов, страховых взносов, пеней, штрафов, процентов, подлежащих уплате в соответствии с законодательством </a:t>
            </a:r>
            <a:r>
              <a:rPr lang="ru-RU" sz="1200" dirty="0" smtClean="0">
                <a:solidFill>
                  <a:srgbClr val="002060"/>
                </a:solidFill>
              </a:rPr>
              <a:t>РФ </a:t>
            </a:r>
            <a:r>
              <a:rPr lang="ru-RU" sz="1200" dirty="0">
                <a:solidFill>
                  <a:srgbClr val="002060"/>
                </a:solidFill>
              </a:rPr>
              <a:t>на дату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не ранее 30 календарных дней до даты подачи заявочной документации, выданный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территориальным органом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r>
              <a:rPr lang="ru-RU" sz="1200" dirty="0" smtClean="0">
                <a:solidFill>
                  <a:srgbClr val="002060"/>
                </a:solidFill>
              </a:rPr>
              <a:t>ФНС</a:t>
            </a:r>
            <a:r>
              <a:rPr lang="ru-RU" sz="1200" dirty="0" smtClean="0">
                <a:solidFill>
                  <a:srgbClr val="002060"/>
                </a:solidFill>
              </a:rPr>
              <a:t>;</a:t>
            </a: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4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9523" y="940776"/>
            <a:ext cx="8915399" cy="5451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300" b="1" dirty="0">
                <a:solidFill>
                  <a:schemeClr val="accent3"/>
                </a:solidFill>
              </a:rPr>
              <a:t>Документы для получения гранта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8653" y="1213338"/>
            <a:ext cx="9921975" cy="5492262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справку кредитной организации, подтверждающей наличие на счете заявителя денежных средств не менее 10% суммы затрат, предусмотренных </a:t>
            </a:r>
            <a:r>
              <a:rPr lang="ru-RU" sz="1200" dirty="0" smtClean="0">
                <a:solidFill>
                  <a:srgbClr val="002060"/>
                </a:solidFill>
              </a:rPr>
              <a:t>бизнес-планом </a:t>
            </a:r>
            <a:r>
              <a:rPr lang="ru-RU" sz="1200" dirty="0">
                <a:solidFill>
                  <a:srgbClr val="002060"/>
                </a:solidFill>
              </a:rPr>
              <a:t>по состоянию на дату не ранее 5 календарных дней до даты подачи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заявочной документации в Министерство;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endParaRPr lang="ru-RU" sz="12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</a:rPr>
              <a:t>согласие </a:t>
            </a:r>
            <a:r>
              <a:rPr lang="ru-RU" sz="1200" dirty="0">
                <a:solidFill>
                  <a:srgbClr val="002060"/>
                </a:solidFill>
              </a:rPr>
              <a:t>на передачу и обработку персональных данных заявителя;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</a:rPr>
              <a:t>копию </a:t>
            </a:r>
            <a:r>
              <a:rPr lang="ru-RU" sz="1200" dirty="0">
                <a:solidFill>
                  <a:srgbClr val="002060"/>
                </a:solidFill>
              </a:rPr>
              <a:t>решения наблюдательного совета </a:t>
            </a:r>
            <a:r>
              <a:rPr lang="ru-RU" sz="1200" dirty="0" err="1">
                <a:solidFill>
                  <a:srgbClr val="002060"/>
                </a:solidFill>
              </a:rPr>
              <a:t>СПоК</a:t>
            </a:r>
            <a:r>
              <a:rPr lang="ru-RU" sz="1200" dirty="0">
                <a:solidFill>
                  <a:srgbClr val="002060"/>
                </a:solidFill>
              </a:rPr>
              <a:t> о приеме заявителя в члены </a:t>
            </a:r>
            <a:r>
              <a:rPr lang="ru-RU" sz="1200" dirty="0" err="1">
                <a:solidFill>
                  <a:srgbClr val="002060"/>
                </a:solidFill>
              </a:rPr>
              <a:t>СПоК</a:t>
            </a:r>
            <a:r>
              <a:rPr lang="ru-RU" sz="1200" dirty="0">
                <a:solidFill>
                  <a:srgbClr val="002060"/>
                </a:solidFill>
              </a:rPr>
              <a:t> ( в случае использования части средств гранта для внесения в неделимый фонд </a:t>
            </a:r>
            <a:r>
              <a:rPr lang="ru-RU" sz="1200" dirty="0" err="1">
                <a:solidFill>
                  <a:srgbClr val="002060"/>
                </a:solidFill>
              </a:rPr>
              <a:t>СПоК</a:t>
            </a:r>
            <a:r>
              <a:rPr lang="ru-RU" sz="1200" dirty="0">
                <a:solidFill>
                  <a:srgbClr val="002060"/>
                </a:solidFill>
              </a:rPr>
              <a:t>);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письменное обязательство </a:t>
            </a:r>
            <a:r>
              <a:rPr lang="ru-RU" sz="1200" u="sng" dirty="0">
                <a:solidFill>
                  <a:srgbClr val="002060"/>
                </a:solidFill>
              </a:rPr>
              <a:t>гражданина</a:t>
            </a:r>
            <a:r>
              <a:rPr lang="ru-RU" sz="1200" dirty="0">
                <a:solidFill>
                  <a:srgbClr val="002060"/>
                </a:solidFill>
              </a:rPr>
              <a:t> осуществить государственную регистрацию и постановку на налоговый учет КФХ или ИП в срок не превышающий 30 календарных дней с даты определения его победителем конкурсного отбора;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копию соглашения о создании КФХ или решения ИП о ведении КФХ в качестве главы КФХ (для  участника конкурса - ИП);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документ об отсутствии сведений о дисквалифицированных руководителе, </a:t>
            </a:r>
            <a:r>
              <a:rPr lang="ru-RU" sz="1200" dirty="0" smtClean="0">
                <a:solidFill>
                  <a:srgbClr val="002060"/>
                </a:solidFill>
              </a:rPr>
              <a:t>членах коллегиального </a:t>
            </a:r>
            <a:r>
              <a:rPr lang="ru-RU" sz="1200" dirty="0">
                <a:solidFill>
                  <a:srgbClr val="002060"/>
                </a:solidFill>
              </a:rPr>
              <a:t>исполнительного органа, лице, исполняющем функции единоличного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r>
              <a:rPr lang="ru-RU" sz="1200" dirty="0">
                <a:solidFill>
                  <a:srgbClr val="002060"/>
                </a:solidFill>
              </a:rPr>
              <a:t>исполнительного органа, или главном бухгалтере участника конкурса, являющегося </a:t>
            </a:r>
            <a:r>
              <a:rPr lang="ru-RU" sz="1200" dirty="0" smtClean="0">
                <a:solidFill>
                  <a:srgbClr val="002060"/>
                </a:solidFill>
              </a:rPr>
              <a:t>юридическим лицом</a:t>
            </a:r>
            <a:r>
              <a:rPr lang="ru-RU" sz="1200" dirty="0">
                <a:solidFill>
                  <a:srgbClr val="002060"/>
                </a:solidFill>
              </a:rPr>
              <a:t>, или ИП в реестре дисквалифицированных лиц по состоянию на дату не ранее </a:t>
            </a:r>
            <a:r>
              <a:rPr lang="ru-RU" sz="1200" dirty="0" smtClean="0">
                <a:solidFill>
                  <a:srgbClr val="002060"/>
                </a:solidFill>
              </a:rPr>
              <a:t>30 календарных </a:t>
            </a:r>
            <a:r>
              <a:rPr lang="ru-RU" sz="1200" dirty="0">
                <a:solidFill>
                  <a:srgbClr val="002060"/>
                </a:solidFill>
              </a:rPr>
              <a:t>дней до даты подачи заявочной документации, выданный территориальным органом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Федеральной налоговой службы (для участника конкурса – К(Ф)Х, участника конкурса – ИП);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endParaRPr lang="ru-RU" sz="12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Участник конкурса - К(Ф)Х, участник конкурса - ИП </a:t>
            </a:r>
            <a:r>
              <a:rPr lang="ru-RU" sz="1200" u="sng" dirty="0">
                <a:solidFill>
                  <a:srgbClr val="002060"/>
                </a:solidFill>
              </a:rPr>
              <a:t>вправе</a:t>
            </a:r>
            <a:r>
              <a:rPr lang="ru-RU" sz="1200" dirty="0">
                <a:solidFill>
                  <a:srgbClr val="002060"/>
                </a:solidFill>
              </a:rPr>
              <a:t> предоставить выписку из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ЕГРЮЛ (ЕГРИП). В случае </a:t>
            </a:r>
            <a:r>
              <a:rPr lang="ru-RU" sz="1200" dirty="0" err="1">
                <a:solidFill>
                  <a:srgbClr val="002060"/>
                </a:solidFill>
              </a:rPr>
              <a:t>непредоставления</a:t>
            </a:r>
            <a:r>
              <a:rPr lang="ru-RU" sz="1200" dirty="0">
                <a:solidFill>
                  <a:srgbClr val="002060"/>
                </a:solidFill>
              </a:rPr>
              <a:t> участником конкурса выписки из ЕГРЮЛ (ЕГРИП)</a:t>
            </a:r>
            <a:br>
              <a:rPr lang="ru-RU" sz="1200" dirty="0">
                <a:solidFill>
                  <a:srgbClr val="002060"/>
                </a:solidFill>
              </a:rPr>
            </a:br>
            <a:r>
              <a:rPr lang="ru-RU" sz="1200" dirty="0">
                <a:solidFill>
                  <a:srgbClr val="002060"/>
                </a:solidFill>
              </a:rPr>
              <a:t>Министерство самостоятельно получает соответствующую выписку на официальном </a:t>
            </a:r>
            <a:r>
              <a:rPr lang="ru-RU" sz="1200" dirty="0" smtClean="0">
                <a:solidFill>
                  <a:srgbClr val="002060"/>
                </a:solidFill>
              </a:rPr>
              <a:t>сайте Федеральной </a:t>
            </a:r>
            <a:r>
              <a:rPr lang="ru-RU" sz="1200" dirty="0">
                <a:solidFill>
                  <a:srgbClr val="002060"/>
                </a:solidFill>
              </a:rPr>
              <a:t>налоговой службы.</a:t>
            </a:r>
            <a:r>
              <a:rPr lang="ru-RU" sz="1200" dirty="0">
                <a:solidFill>
                  <a:srgbClr val="002060"/>
                </a:solidFill>
              </a:rPr>
              <a:t> </a:t>
            </a:r>
            <a:endParaRPr lang="ru-RU" sz="1200" dirty="0" smtClean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31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F422E63-5DDF-449C-8022-D5001777F889}"/>
              </a:ext>
            </a:extLst>
          </p:cNvPr>
          <p:cNvSpPr txBox="1"/>
          <p:nvPr/>
        </p:nvSpPr>
        <p:spPr>
          <a:xfrm>
            <a:off x="1641789" y="363915"/>
            <a:ext cx="9703292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зависимости от целей и направлений получения гранта </a:t>
            </a:r>
            <a:r>
              <a:rPr lang="ru-RU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дополнительно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предоставляются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документы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ru-RU" sz="1600" dirty="0"/>
          </a:p>
          <a:p>
            <a:pPr algn="just"/>
            <a:r>
              <a:rPr lang="ru-RU" sz="1200" b="1" i="0" dirty="0" smtClean="0">
                <a:solidFill>
                  <a:srgbClr val="002060"/>
                </a:solidFill>
                <a:effectLst/>
              </a:rPr>
              <a:t>Если </a:t>
            </a:r>
            <a:r>
              <a:rPr lang="ru-RU" sz="1200" b="1" i="0" dirty="0">
                <a:solidFill>
                  <a:srgbClr val="002060"/>
                </a:solidFill>
                <a:effectLst/>
              </a:rPr>
              <a:t>грант предоставляется на приобретение земельных участков из земель сельскохозяйственного назначения</a:t>
            </a:r>
            <a:r>
              <a:rPr lang="ru-RU" sz="1200" b="1" i="0" dirty="0" smtClean="0">
                <a:solidFill>
                  <a:srgbClr val="002060"/>
                </a:solidFill>
                <a:effectLst/>
              </a:rPr>
              <a:t>:</a:t>
            </a: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rgbClr val="002060"/>
                </a:solidFill>
                <a:effectLst/>
              </a:rPr>
              <a:t>копию предварительного договора купли-продажи земельного участка;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rgbClr val="002060"/>
                </a:solidFill>
                <a:effectLst/>
              </a:rPr>
              <a:t>копию выписки из Единого государственного реестра недвижимости (далее – ЕГРН), содержащую сведения о зарегистрированных правах на земельный участок, датой выдачи не ранее 30 календарных дней до даты подачи заявочной документации;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rgbClr val="002060"/>
                </a:solidFill>
                <a:effectLst/>
              </a:rPr>
              <a:t>копию уведомления об отказе от преимущественного права покупки земельного участка в собственность муниципального образования Республики </a:t>
            </a:r>
            <a:r>
              <a:rPr lang="ru-RU" sz="1200" b="0" i="0" dirty="0" smtClean="0">
                <a:solidFill>
                  <a:srgbClr val="002060"/>
                </a:solidFill>
                <a:effectLst/>
              </a:rPr>
              <a:t>Крым.</a:t>
            </a:r>
            <a:endParaRPr lang="ru-RU" sz="1200" b="0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002060"/>
              </a:solidFill>
            </a:endParaRP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В</a:t>
            </a:r>
            <a:r>
              <a:rPr lang="ru-RU" sz="1200" b="1" i="0" dirty="0">
                <a:solidFill>
                  <a:srgbClr val="002060"/>
                </a:solidFill>
                <a:effectLst/>
              </a:rPr>
              <a:t> случае приобретения объектов капитального строительства</a:t>
            </a:r>
            <a:r>
              <a:rPr lang="ru-RU" sz="1200" b="1" i="0" dirty="0" smtClean="0">
                <a:solidFill>
                  <a:srgbClr val="002060"/>
                </a:solidFill>
                <a:effectLst/>
              </a:rPr>
              <a:t>:</a:t>
            </a: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rgbClr val="002060"/>
                </a:solidFill>
                <a:effectLst/>
              </a:rPr>
              <a:t>копию предварительного договора купли-продажи на приобретаемый объект капитального строительства;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rgbClr val="002060"/>
                </a:solidFill>
                <a:effectLst/>
              </a:rPr>
              <a:t> копию выписки из ЕГРН, датой выдачи не ранее 30 календарных дней до даты подачи заявочной документации, содержащую сведения о зарегистрированных правах на приобретаемый объект капитального </a:t>
            </a:r>
            <a:r>
              <a:rPr lang="ru-RU" sz="1200" b="0" i="0" dirty="0" smtClean="0">
                <a:solidFill>
                  <a:srgbClr val="002060"/>
                </a:solidFill>
                <a:effectLst/>
              </a:rPr>
              <a:t>строительства.</a:t>
            </a:r>
            <a:endParaRPr lang="ru-RU" sz="1200" b="0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002060"/>
              </a:solidFill>
            </a:endParaRPr>
          </a:p>
          <a:p>
            <a:pPr algn="just"/>
            <a:r>
              <a:rPr lang="ru-RU" sz="1200" b="1" dirty="0">
                <a:solidFill>
                  <a:srgbClr val="002060"/>
                </a:solidFill>
                <a:latin typeface="Roboto" panose="02000000000000000000" pitchFamily="2" charset="0"/>
              </a:rPr>
              <a:t>В</a:t>
            </a:r>
            <a:r>
              <a:rPr lang="ru-RU" sz="1200" b="1" i="0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200" b="1" i="0" dirty="0">
                <a:solidFill>
                  <a:srgbClr val="002060"/>
                </a:solidFill>
                <a:effectLst/>
              </a:rPr>
              <a:t>случае разработки проектной документации для </a:t>
            </a:r>
            <a:r>
              <a:rPr lang="ru-RU" sz="1200" b="1" i="0" dirty="0" smtClean="0">
                <a:solidFill>
                  <a:srgbClr val="002060"/>
                </a:solidFill>
                <a:effectLst/>
              </a:rPr>
              <a:t>реконструкции объектов для реализации </a:t>
            </a:r>
            <a:r>
              <a:rPr lang="ru-RU" sz="1200" b="1" i="0" dirty="0" smtClean="0">
                <a:solidFill>
                  <a:srgbClr val="002060"/>
                </a:solidFill>
                <a:effectLst/>
              </a:rPr>
              <a:t>с/х деятельности</a:t>
            </a:r>
            <a:r>
              <a:rPr lang="ru-RU" sz="1200" b="1" i="0" dirty="0" smtClean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:</a:t>
            </a: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i="0" dirty="0">
                <a:solidFill>
                  <a:srgbClr val="002060"/>
                </a:solidFill>
                <a:effectLst/>
              </a:rPr>
              <a:t>копию выписки из ЕГРН, содержащую сведения о зарегистрированном праве собственности участника конкурса на объект капитального строительства, датой выдачи не ранее 30 календарных дней до даты подачи заявочной документации;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i="0" dirty="0">
                <a:solidFill>
                  <a:srgbClr val="002060"/>
                </a:solidFill>
                <a:effectLst/>
              </a:rPr>
              <a:t>сводный и (или) объектный сметный </a:t>
            </a:r>
            <a:r>
              <a:rPr lang="ru-RU" sz="1200" i="0" dirty="0" smtClean="0">
                <a:solidFill>
                  <a:srgbClr val="002060"/>
                </a:solidFill>
                <a:effectLst/>
              </a:rPr>
              <a:t>расчет.</a:t>
            </a:r>
            <a:endParaRPr lang="ru-RU" sz="1200" i="0" dirty="0">
              <a:solidFill>
                <a:srgbClr val="002060"/>
              </a:solidFill>
              <a:effectLst/>
            </a:endParaRP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В</a:t>
            </a:r>
            <a:r>
              <a:rPr lang="ru-RU" sz="1200" b="1" i="0" dirty="0">
                <a:solidFill>
                  <a:srgbClr val="002060"/>
                </a:solidFill>
                <a:effectLst/>
              </a:rPr>
              <a:t> случае ремонта, модернизации и (или) </a:t>
            </a:r>
            <a:r>
              <a:rPr lang="ru-RU" sz="1200" b="1" dirty="0">
                <a:solidFill>
                  <a:srgbClr val="002060"/>
                </a:solidFill>
              </a:rPr>
              <a:t>переустройства объектов для реализации </a:t>
            </a:r>
            <a:r>
              <a:rPr lang="ru-RU" sz="1200" b="1" dirty="0" smtClean="0">
                <a:solidFill>
                  <a:srgbClr val="002060"/>
                </a:solidFill>
              </a:rPr>
              <a:t>с/х деятельности :</a:t>
            </a: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i="0" dirty="0">
                <a:solidFill>
                  <a:srgbClr val="002060"/>
                </a:solidFill>
                <a:effectLst/>
              </a:rPr>
              <a:t>копию выписки из ЕГРН, содержащую сведения о зарегистрированном праве собственности участника конкурса на объект капитального строительства, датой выдачи не ранее 30 календарных дней до даты подачи заявочной документации;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i="0" dirty="0">
                <a:solidFill>
                  <a:srgbClr val="002060"/>
                </a:solidFill>
                <a:effectLst/>
              </a:rPr>
              <a:t>сводный и (или) объектный сметный </a:t>
            </a:r>
            <a:r>
              <a:rPr lang="ru-RU" sz="1200" i="0" dirty="0" smtClean="0">
                <a:solidFill>
                  <a:srgbClr val="002060"/>
                </a:solidFill>
                <a:effectLst/>
              </a:rPr>
              <a:t>расчет.</a:t>
            </a:r>
            <a:endParaRPr lang="ru-RU" sz="1200" i="0" dirty="0">
              <a:solidFill>
                <a:srgbClr val="002060"/>
              </a:solidFill>
              <a:effectLst/>
            </a:endParaRPr>
          </a:p>
          <a:p>
            <a:pPr algn="just"/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890" y="85536"/>
            <a:ext cx="1374383" cy="102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0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22A5D9-0748-467E-8D7B-F4C4316CDB7D}"/>
              </a:ext>
            </a:extLst>
          </p:cNvPr>
          <p:cNvSpPr txBox="1"/>
          <p:nvPr/>
        </p:nvSpPr>
        <p:spPr>
          <a:xfrm>
            <a:off x="1088570" y="615862"/>
            <a:ext cx="9736183" cy="5724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зависимости от целей и направлений получения гранта </a:t>
            </a:r>
            <a:r>
              <a:rPr lang="ru-RU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дополнительно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предоставляются документы:</a:t>
            </a:r>
          </a:p>
          <a:p>
            <a:pPr algn="just"/>
            <a:endParaRPr lang="ru-RU" sz="1200" b="1" dirty="0" smtClean="0">
              <a:solidFill>
                <a:srgbClr val="002060"/>
              </a:solidFill>
            </a:endParaRPr>
          </a:p>
          <a:p>
            <a:pPr algn="just"/>
            <a:endParaRPr lang="ru-RU" sz="1200" b="1" dirty="0">
              <a:solidFill>
                <a:srgbClr val="00206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В </a:t>
            </a:r>
            <a:r>
              <a:rPr lang="ru-RU" sz="1200" b="1" dirty="0">
                <a:solidFill>
                  <a:srgbClr val="002060"/>
                </a:solidFill>
              </a:rPr>
              <a:t>случае разработки проектной документации для капитального строительства и самого капитального строительства</a:t>
            </a:r>
            <a:r>
              <a:rPr lang="ru-RU" sz="1200" b="1" dirty="0" smtClean="0">
                <a:solidFill>
                  <a:srgbClr val="002060"/>
                </a:solidFill>
              </a:rPr>
              <a:t>:</a:t>
            </a:r>
          </a:p>
          <a:p>
            <a:pPr algn="just"/>
            <a:endParaRPr lang="ru-RU" sz="1200" b="1" dirty="0">
              <a:solidFill>
                <a:srgbClr val="00206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выписку из ЕГРН, содержащую сведения о зарегистрированном праве собственности участника конкурса на земельный участок, датой выдачи не ранее 30 календарных дней до даты подачи заявочной документации, на котором планируется капитальное строительство.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проектно-сметную(проектную) документацию с положительным заключением государственной либо негосударственной экспертизы, проводимой в случаях, предусмотренных Градостроительным кодексом Российской Федерации, и разрешение на капитальное строительство;</a:t>
            </a:r>
          </a:p>
          <a:p>
            <a:pPr algn="just"/>
            <a:endParaRPr lang="ru-RU" sz="1200" b="1" dirty="0">
              <a:solidFill>
                <a:srgbClr val="002060"/>
              </a:solidFill>
            </a:endParaRPr>
          </a:p>
          <a:p>
            <a:pPr algn="just"/>
            <a:endParaRPr lang="ru-RU" sz="12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В</a:t>
            </a:r>
            <a:r>
              <a:rPr lang="ru-RU" sz="1200" b="1" i="0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sz="1200" b="1" i="0" dirty="0">
                <a:solidFill>
                  <a:srgbClr val="002060"/>
                </a:solidFill>
                <a:effectLst/>
              </a:rPr>
              <a:t>случае возведения объектов некапитального строительства</a:t>
            </a:r>
            <a:r>
              <a:rPr lang="ru-RU" sz="1200" b="1" i="0" dirty="0" smtClean="0">
                <a:solidFill>
                  <a:srgbClr val="002060"/>
                </a:solidFill>
                <a:effectLst/>
              </a:rPr>
              <a:t>:</a:t>
            </a: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rgbClr val="002060"/>
                </a:solidFill>
                <a:effectLst/>
              </a:rPr>
              <a:t>сводный и (или) объектный сметный расчет на некапитальное </a:t>
            </a:r>
            <a:r>
              <a:rPr lang="ru-RU" sz="1200" b="0" i="0" dirty="0" smtClean="0">
                <a:solidFill>
                  <a:srgbClr val="002060"/>
                </a:solidFill>
                <a:effectLst/>
              </a:rPr>
              <a:t>строительство.</a:t>
            </a:r>
            <a:endParaRPr lang="ru-RU" sz="1200" b="0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002060"/>
              </a:solidFill>
            </a:endParaRPr>
          </a:p>
          <a:p>
            <a:pPr algn="just"/>
            <a:r>
              <a:rPr lang="ru-RU" sz="1200" b="1" dirty="0">
                <a:solidFill>
                  <a:srgbClr val="002060"/>
                </a:solidFill>
              </a:rPr>
              <a:t>П</a:t>
            </a:r>
            <a:r>
              <a:rPr lang="ru-RU" sz="1200" b="1" i="0" dirty="0">
                <a:solidFill>
                  <a:srgbClr val="002060"/>
                </a:solidFill>
                <a:effectLst/>
              </a:rPr>
              <a:t>риобретение рыбопосадочного материала</a:t>
            </a:r>
            <a:r>
              <a:rPr lang="ru-RU" sz="1200" b="1" i="0" dirty="0" smtClean="0">
                <a:solidFill>
                  <a:srgbClr val="002060"/>
                </a:solidFill>
                <a:effectLst/>
              </a:rPr>
              <a:t>:</a:t>
            </a:r>
          </a:p>
          <a:p>
            <a:pPr algn="just"/>
            <a:endParaRPr lang="ru-RU" sz="1200" b="1" i="0" dirty="0">
              <a:solidFill>
                <a:srgbClr val="002060"/>
              </a:solidFill>
              <a:effectLst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b="0" i="0" dirty="0">
                <a:solidFill>
                  <a:srgbClr val="002060"/>
                </a:solidFill>
                <a:effectLst/>
              </a:rPr>
              <a:t>копию договора на право пользования водным объектом или его частью либо документы, подтверждающие наличие индустриальной системы рыборазведения, в случае если бизнес-планом не предусмотрено приобретение объектов, предназначенных для выращивания в искусственно созданной среде обитания аквакультуры</a:t>
            </a:r>
            <a:r>
              <a:rPr lang="ru-RU" sz="1200" b="0" i="0" dirty="0" smtClean="0">
                <a:solidFill>
                  <a:srgbClr val="002060"/>
                </a:solidFill>
                <a:effectLst/>
              </a:rPr>
              <a:t>.</a:t>
            </a:r>
          </a:p>
          <a:p>
            <a:pPr algn="just"/>
            <a:endParaRPr lang="ru-RU" sz="1200" dirty="0" smtClean="0">
              <a:solidFill>
                <a:srgbClr val="00206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</a:rPr>
              <a:t>! Участник </a:t>
            </a:r>
            <a:r>
              <a:rPr lang="ru-RU" sz="1200" b="1" dirty="0">
                <a:solidFill>
                  <a:srgbClr val="002060"/>
                </a:solidFill>
              </a:rPr>
              <a:t>конкурса вправе представить дополнительные материалы и документы.</a:t>
            </a:r>
            <a:r>
              <a:rPr lang="ru-RU" sz="1200" dirty="0"/>
              <a:t> </a:t>
            </a:r>
            <a:br>
              <a:rPr lang="ru-RU" sz="1200" dirty="0"/>
            </a:br>
            <a:endParaRPr lang="ru-RU" sz="1200" dirty="0">
              <a:solidFill>
                <a:srgbClr val="002060"/>
              </a:solidFill>
            </a:endParaRPr>
          </a:p>
          <a:p>
            <a:pPr algn="just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sz="1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заявочная документация, </a:t>
            </a:r>
            <a:r>
              <a:rPr lang="ru-RU" sz="1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должна </a:t>
            </a:r>
            <a:r>
              <a:rPr lang="ru-RU" sz="12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заверена подписью участника конкурса, прошнурована, пронумерована и скреплена печатью (при наличии), копии документов должны содержать отметку «Копия верна» на каждой странице. Участник конкурса несет ответственность за достоверность представленной заявочной документации</a:t>
            </a:r>
            <a:endParaRPr lang="ru-RU" sz="1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519" y="32937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440" y="158262"/>
            <a:ext cx="10565384" cy="133643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3"/>
                </a:solidFill>
              </a:rPr>
              <a:t>Обязательства </a:t>
            </a:r>
            <a:r>
              <a:rPr lang="ru-RU" sz="4000" b="1" dirty="0" smtClean="0">
                <a:solidFill>
                  <a:schemeClr val="accent3"/>
                </a:solidFill>
              </a:rPr>
              <a:t>грантополучателя:</a:t>
            </a:r>
            <a:endParaRPr lang="ru-RU" sz="4000" b="1" dirty="0">
              <a:solidFill>
                <a:schemeClr val="accent3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32890" y="1374840"/>
            <a:ext cx="9544183" cy="5116658"/>
          </a:xfrm>
        </p:spPr>
        <p:txBody>
          <a:bodyPr>
            <a:normAutofit fontScale="925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использовать грант по </a:t>
            </a:r>
            <a:r>
              <a:rPr lang="ru-RU" sz="1400" dirty="0" smtClean="0">
                <a:solidFill>
                  <a:srgbClr val="002060"/>
                </a:solidFill>
              </a:rPr>
              <a:t>направлениям, предусмотренным </a:t>
            </a:r>
            <a:r>
              <a:rPr lang="ru-RU" sz="1400" dirty="0">
                <a:solidFill>
                  <a:srgbClr val="002060"/>
                </a:solidFill>
              </a:rPr>
              <a:t>планом расходов гранта, </a:t>
            </a:r>
            <a:r>
              <a:rPr lang="ru-RU" sz="1400" u="sng" dirty="0">
                <a:solidFill>
                  <a:srgbClr val="002060"/>
                </a:solidFill>
              </a:rPr>
              <a:t>в течение 18 месяцев с даты поступления гранта </a:t>
            </a:r>
            <a:r>
              <a:rPr lang="ru-RU" sz="1400" u="sng" dirty="0" smtClean="0">
                <a:solidFill>
                  <a:srgbClr val="002060"/>
                </a:solidFill>
              </a:rPr>
              <a:t>на лицевой </a:t>
            </a:r>
            <a:r>
              <a:rPr lang="ru-RU" sz="1400" u="sng" dirty="0">
                <a:solidFill>
                  <a:srgbClr val="002060"/>
                </a:solidFill>
              </a:rPr>
              <a:t>счет получателя гранта,</a:t>
            </a:r>
            <a:r>
              <a:rPr lang="ru-RU" sz="1400" dirty="0">
                <a:solidFill>
                  <a:srgbClr val="002060"/>
                </a:solidFill>
              </a:rPr>
              <a:t> открытый в Управлении Федерального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>
                <a:solidFill>
                  <a:srgbClr val="002060"/>
                </a:solidFill>
              </a:rPr>
              <a:t>казначейства по Республике Крым (далее – лицевой счет), и использовать имущество,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>
                <a:solidFill>
                  <a:srgbClr val="002060"/>
                </a:solidFill>
              </a:rPr>
              <a:t>приобретенное за счет гранта, исключительно на развитие К(Ф)Х или ИП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;</a:t>
            </a:r>
            <a:endParaRPr lang="ru-RU" sz="14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осуществление деятельности КФХ или ИП на сельской территории или сельской агломерации Республики Крым в течение не 5 лет с даты получения гранта;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создание не менее </a:t>
            </a:r>
            <a:r>
              <a:rPr lang="ru-RU" sz="1400" b="1" u="sng" dirty="0">
                <a:solidFill>
                  <a:srgbClr val="002060"/>
                </a:solidFill>
              </a:rPr>
              <a:t>2 новых постоянных рабочих мест</a:t>
            </a:r>
            <a:r>
              <a:rPr lang="ru-RU" sz="1400" dirty="0">
                <a:solidFill>
                  <a:srgbClr val="002060"/>
                </a:solidFill>
              </a:rPr>
              <a:t>, если сумма гранта 2 млн. рублей и более, и </a:t>
            </a:r>
            <a:r>
              <a:rPr lang="ru-RU" sz="1400" b="1" u="sng" dirty="0">
                <a:solidFill>
                  <a:srgbClr val="002060"/>
                </a:solidFill>
              </a:rPr>
              <a:t>не менее 1 нового постоянного рабочего места</a:t>
            </a:r>
            <a:r>
              <a:rPr lang="ru-RU" sz="1400" dirty="0">
                <a:solidFill>
                  <a:srgbClr val="002060"/>
                </a:solidFill>
              </a:rPr>
              <a:t>, если сумма гранта составляет менее 2 млн. </a:t>
            </a:r>
            <a:r>
              <a:rPr lang="ru-RU" sz="1400" dirty="0" smtClean="0">
                <a:solidFill>
                  <a:srgbClr val="002060"/>
                </a:solidFill>
              </a:rPr>
              <a:t>рублей </a:t>
            </a:r>
            <a:r>
              <a:rPr lang="ru-RU" sz="1400" dirty="0">
                <a:solidFill>
                  <a:srgbClr val="002060"/>
                </a:solidFill>
              </a:rPr>
              <a:t>(при этом глава К(Ф)Х </a:t>
            </a:r>
            <a:r>
              <a:rPr lang="ru-RU" sz="1400" dirty="0" smtClean="0">
                <a:solidFill>
                  <a:srgbClr val="002060"/>
                </a:solidFill>
              </a:rPr>
              <a:t>и(или</a:t>
            </a:r>
            <a:r>
              <a:rPr lang="ru-RU" sz="1400" dirty="0">
                <a:solidFill>
                  <a:srgbClr val="002060"/>
                </a:solidFill>
              </a:rPr>
              <a:t>) ИП учитываются в качестве новых постоянных работников</a:t>
            </a:r>
            <a:r>
              <a:rPr lang="ru-RU" sz="1400" dirty="0" smtClean="0">
                <a:solidFill>
                  <a:srgbClr val="002060"/>
                </a:solidFill>
              </a:rPr>
              <a:t>)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b="1" u="sng" dirty="0">
                <a:solidFill>
                  <a:srgbClr val="002060"/>
                </a:solidFill>
              </a:rPr>
              <a:t>в течение 18 месяцев со </a:t>
            </a:r>
            <a:r>
              <a:rPr lang="ru-RU" sz="1400" b="1" u="sng" dirty="0" smtClean="0">
                <a:solidFill>
                  <a:srgbClr val="002060"/>
                </a:solidFill>
              </a:rPr>
              <a:t>дня заключения </a:t>
            </a:r>
            <a:r>
              <a:rPr lang="ru-RU" sz="1400" b="1" u="sng" dirty="0">
                <a:solidFill>
                  <a:srgbClr val="002060"/>
                </a:solidFill>
              </a:rPr>
              <a:t>соглашения</a:t>
            </a:r>
            <a:r>
              <a:rPr lang="ru-RU" sz="1400" dirty="0">
                <a:solidFill>
                  <a:srgbClr val="002060"/>
                </a:solidFill>
              </a:rPr>
              <a:t>, и сохранить созданные новые постоянные рабочие места в течение не</a:t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sz="1400" dirty="0">
                <a:solidFill>
                  <a:srgbClr val="002060"/>
                </a:solidFill>
              </a:rPr>
              <a:t>менее 5 лет с даты заключения </a:t>
            </a:r>
            <a:r>
              <a:rPr lang="ru-RU" sz="1400" dirty="0" smtClean="0">
                <a:solidFill>
                  <a:srgbClr val="002060"/>
                </a:solidFill>
              </a:rPr>
              <a:t>соглашения</a:t>
            </a:r>
            <a:r>
              <a:rPr lang="ru-RU" sz="1400" dirty="0">
                <a:solidFill>
                  <a:srgbClr val="002060"/>
                </a:solidFill>
              </a:rPr>
              <a:t>;</a:t>
            </a:r>
            <a:endParaRPr lang="ru-RU" sz="1400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оплата за счет собственных средств не менее 10% стоимости каждого наименования, указанных в бизнес-плане;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2060"/>
                </a:solidFill>
              </a:rPr>
              <a:t>государственная </a:t>
            </a:r>
            <a:r>
              <a:rPr lang="ru-RU" sz="1400" dirty="0">
                <a:solidFill>
                  <a:srgbClr val="002060"/>
                </a:solidFill>
              </a:rPr>
              <a:t>регистрация имущества, приобретенного за счет гранта, в случаях, установленных действующим законодательством РФ;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согласование с Министерством реализацию, передачу в аренду и(или) отчуждение имущества, приобретенного с использованием средств </a:t>
            </a:r>
            <a:r>
              <a:rPr lang="ru-RU" sz="1400" dirty="0" smtClean="0">
                <a:solidFill>
                  <a:srgbClr val="002060"/>
                </a:solidFill>
              </a:rPr>
              <a:t>гранта </a:t>
            </a:r>
            <a:r>
              <a:rPr lang="ru-RU" sz="1400" dirty="0">
                <a:solidFill>
                  <a:srgbClr val="002060"/>
                </a:solidFill>
              </a:rPr>
              <a:t>при условии </a:t>
            </a:r>
            <a:r>
              <a:rPr lang="ru-RU" sz="1400" dirty="0" err="1">
                <a:solidFill>
                  <a:srgbClr val="002060"/>
                </a:solidFill>
              </a:rPr>
              <a:t>неухудшения</a:t>
            </a:r>
            <a:r>
              <a:rPr lang="ru-RU" sz="1400" dirty="0">
                <a:solidFill>
                  <a:srgbClr val="002060"/>
                </a:solidFill>
              </a:rPr>
              <a:t> плановых показателей деятельности, предусмотренных </a:t>
            </a:r>
            <a:r>
              <a:rPr lang="ru-RU" sz="1400" dirty="0" err="1" smtClean="0">
                <a:solidFill>
                  <a:srgbClr val="002060"/>
                </a:solidFill>
              </a:rPr>
              <a:t>бизнеспланом</a:t>
            </a:r>
            <a:r>
              <a:rPr lang="ru-RU" sz="1400" dirty="0" smtClean="0">
                <a:solidFill>
                  <a:srgbClr val="002060"/>
                </a:solidFill>
              </a:rPr>
              <a:t>;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002060"/>
                </a:solidFill>
              </a:rPr>
              <a:t>предоставление отчетов о деятельности КФХ или ИП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в Министерство в </a:t>
            </a:r>
            <a:r>
              <a:rPr lang="ru-RU" sz="1400">
                <a:solidFill>
                  <a:srgbClr val="002060"/>
                </a:solidFill>
              </a:rPr>
              <a:t>течении </a:t>
            </a:r>
            <a:r>
              <a:rPr lang="ru-RU" sz="1400" smtClean="0">
                <a:solidFill>
                  <a:srgbClr val="002060"/>
                </a:solidFill>
              </a:rPr>
              <a:t>5-ти </a:t>
            </a:r>
            <a:r>
              <a:rPr lang="ru-RU" sz="1400" dirty="0">
                <a:solidFill>
                  <a:srgbClr val="002060"/>
                </a:solidFill>
              </a:rPr>
              <a:t>лет (отчет об осуществлении </a:t>
            </a:r>
            <a:r>
              <a:rPr lang="ru-RU" sz="1400" dirty="0" smtClean="0">
                <a:solidFill>
                  <a:srgbClr val="002060"/>
                </a:solidFill>
              </a:rPr>
              <a:t>расходования </a:t>
            </a:r>
            <a:r>
              <a:rPr lang="ru-RU" sz="1400" dirty="0">
                <a:solidFill>
                  <a:srgbClr val="002060"/>
                </a:solidFill>
              </a:rPr>
              <a:t>гранта, отчет о достижении значений результата предоставления гранта</a:t>
            </a:r>
            <a:r>
              <a:rPr lang="ru-RU" sz="1400" dirty="0" smtClean="0">
                <a:solidFill>
                  <a:srgbClr val="002060"/>
                </a:solidFill>
              </a:rPr>
              <a:t>).</a:t>
            </a:r>
            <a:endParaRPr lang="ru-RU" sz="14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6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1043</TotalTime>
  <Words>1053</Words>
  <Application>Microsoft Office PowerPoint</Application>
  <PresentationFormat>Широкоэкранный</PresentationFormat>
  <Paragraphs>99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Roboto</vt:lpstr>
      <vt:lpstr>Wingdings</vt:lpstr>
      <vt:lpstr>Wingdings 3</vt:lpstr>
      <vt:lpstr>Легкий дым</vt:lpstr>
      <vt:lpstr>ГРАНТ АГРОСТАРТАП</vt:lpstr>
      <vt:lpstr>На что потратить грант</vt:lpstr>
      <vt:lpstr>Размер гранта</vt:lpstr>
      <vt:lpstr>Критерии конкурса для получателей грантов: </vt:lpstr>
      <vt:lpstr>Документы для получения гранта</vt:lpstr>
      <vt:lpstr>Документы для получения гранта</vt:lpstr>
      <vt:lpstr>Презентация PowerPoint</vt:lpstr>
      <vt:lpstr>Презентация PowerPoint</vt:lpstr>
      <vt:lpstr>Обязательства грантополучателя: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 СЕМЕЙНАЯ ФЕРМА</dc:title>
  <dc:creator>444</dc:creator>
  <cp:lastModifiedBy>Admin</cp:lastModifiedBy>
  <cp:revision>103</cp:revision>
  <dcterms:created xsi:type="dcterms:W3CDTF">2021-03-31T07:17:24Z</dcterms:created>
  <dcterms:modified xsi:type="dcterms:W3CDTF">2023-06-27T09:18:50Z</dcterms:modified>
</cp:coreProperties>
</file>