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57" r:id="rId1"/>
  </p:sldMasterIdLst>
  <p:sldIdLst>
    <p:sldId id="256" r:id="rId2"/>
    <p:sldId id="258" r:id="rId3"/>
    <p:sldId id="257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9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ya Slastin" userId="fd2043d842af8e4d" providerId="LiveId" clId="{C36F085B-66E7-41B7-B9ED-C0D49C581792}"/>
    <pc:docChg chg="undo custSel modSld">
      <pc:chgData name="Ilya Slastin" userId="fd2043d842af8e4d" providerId="LiveId" clId="{C36F085B-66E7-41B7-B9ED-C0D49C581792}" dt="2022-03-20T18:50:05.035" v="230" actId="20577"/>
      <pc:docMkLst>
        <pc:docMk/>
      </pc:docMkLst>
      <pc:sldChg chg="addSp modSp mod">
        <pc:chgData name="Ilya Slastin" userId="fd2043d842af8e4d" providerId="LiveId" clId="{C36F085B-66E7-41B7-B9ED-C0D49C581792}" dt="2022-03-20T17:55:01.941" v="5" actId="14100"/>
        <pc:sldMkLst>
          <pc:docMk/>
          <pc:sldMk cId="1639208765" sldId="256"/>
        </pc:sldMkLst>
        <pc:picChg chg="add mod">
          <ac:chgData name="Ilya Slastin" userId="fd2043d842af8e4d" providerId="LiveId" clId="{C36F085B-66E7-41B7-B9ED-C0D49C581792}" dt="2022-03-20T17:55:01.941" v="5" actId="14100"/>
          <ac:picMkLst>
            <pc:docMk/>
            <pc:sldMk cId="1639208765" sldId="256"/>
            <ac:picMk id="5" creationId="{8E174693-EBD5-469D-9931-38FCB8790D64}"/>
          </ac:picMkLst>
        </pc:picChg>
      </pc:sldChg>
      <pc:sldChg chg="addSp modSp mod">
        <pc:chgData name="Ilya Slastin" userId="fd2043d842af8e4d" providerId="LiveId" clId="{C36F085B-66E7-41B7-B9ED-C0D49C581792}" dt="2022-03-20T18:14:28.499" v="98" actId="255"/>
        <pc:sldMkLst>
          <pc:docMk/>
          <pc:sldMk cId="1832675948" sldId="257"/>
        </pc:sldMkLst>
        <pc:spChg chg="mod">
          <ac:chgData name="Ilya Slastin" userId="fd2043d842af8e4d" providerId="LiveId" clId="{C36F085B-66E7-41B7-B9ED-C0D49C581792}" dt="2022-03-20T18:14:28.499" v="98" actId="255"/>
          <ac:spMkLst>
            <pc:docMk/>
            <pc:sldMk cId="1832675948" sldId="257"/>
            <ac:spMk id="3" creationId="{00000000-0000-0000-0000-000000000000}"/>
          </ac:spMkLst>
        </pc:spChg>
        <pc:picChg chg="add mod">
          <ac:chgData name="Ilya Slastin" userId="fd2043d842af8e4d" providerId="LiveId" clId="{C36F085B-66E7-41B7-B9ED-C0D49C581792}" dt="2022-03-20T18:04:30.705" v="49" actId="1076"/>
          <ac:picMkLst>
            <pc:docMk/>
            <pc:sldMk cId="1832675948" sldId="257"/>
            <ac:picMk id="4" creationId="{B2D16074-0CE7-46F4-B7DA-4D5D98313301}"/>
          </ac:picMkLst>
        </pc:picChg>
      </pc:sldChg>
      <pc:sldChg chg="addSp delSp modSp mod">
        <pc:chgData name="Ilya Slastin" userId="fd2043d842af8e4d" providerId="LiveId" clId="{C36F085B-66E7-41B7-B9ED-C0D49C581792}" dt="2022-03-20T18:04:18.241" v="46" actId="1076"/>
        <pc:sldMkLst>
          <pc:docMk/>
          <pc:sldMk cId="4039928305" sldId="258"/>
        </pc:sldMkLst>
        <pc:spChg chg="mod">
          <ac:chgData name="Ilya Slastin" userId="fd2043d842af8e4d" providerId="LiveId" clId="{C36F085B-66E7-41B7-B9ED-C0D49C581792}" dt="2022-03-20T18:03:34.855" v="43" actId="20577"/>
          <ac:spMkLst>
            <pc:docMk/>
            <pc:sldMk cId="4039928305" sldId="258"/>
            <ac:spMk id="3" creationId="{00000000-0000-0000-0000-000000000000}"/>
          </ac:spMkLst>
        </pc:spChg>
        <pc:picChg chg="add del mod">
          <ac:chgData name="Ilya Slastin" userId="fd2043d842af8e4d" providerId="LiveId" clId="{C36F085B-66E7-41B7-B9ED-C0D49C581792}" dt="2022-03-20T17:58:20.690" v="8"/>
          <ac:picMkLst>
            <pc:docMk/>
            <pc:sldMk cId="4039928305" sldId="258"/>
            <ac:picMk id="5" creationId="{4D87DF3F-1723-4C56-A816-8D28322863A2}"/>
          </ac:picMkLst>
        </pc:picChg>
        <pc:picChg chg="add del mod">
          <ac:chgData name="Ilya Slastin" userId="fd2043d842af8e4d" providerId="LiveId" clId="{C36F085B-66E7-41B7-B9ED-C0D49C581792}" dt="2022-03-20T17:58:38.442" v="10" actId="478"/>
          <ac:picMkLst>
            <pc:docMk/>
            <pc:sldMk cId="4039928305" sldId="258"/>
            <ac:picMk id="7" creationId="{1E3B451D-09D7-4779-AA97-1FF002BF55F5}"/>
          </ac:picMkLst>
        </pc:picChg>
        <pc:picChg chg="add mod">
          <ac:chgData name="Ilya Slastin" userId="fd2043d842af8e4d" providerId="LiveId" clId="{C36F085B-66E7-41B7-B9ED-C0D49C581792}" dt="2022-03-20T18:04:18.241" v="46" actId="1076"/>
          <ac:picMkLst>
            <pc:docMk/>
            <pc:sldMk cId="4039928305" sldId="258"/>
            <ac:picMk id="8" creationId="{ABC2408D-867B-4B0C-8209-20B25AA53147}"/>
          </ac:picMkLst>
        </pc:picChg>
      </pc:sldChg>
      <pc:sldChg chg="addSp modSp mod">
        <pc:chgData name="Ilya Slastin" userId="fd2043d842af8e4d" providerId="LiveId" clId="{C36F085B-66E7-41B7-B9ED-C0D49C581792}" dt="2022-03-20T18:23:21.515" v="139" actId="5793"/>
        <pc:sldMkLst>
          <pc:docMk/>
          <pc:sldMk cId="932448420" sldId="259"/>
        </pc:sldMkLst>
        <pc:spChg chg="mod">
          <ac:chgData name="Ilya Slastin" userId="fd2043d842af8e4d" providerId="LiveId" clId="{C36F085B-66E7-41B7-B9ED-C0D49C581792}" dt="2022-03-20T18:04:57.373" v="55" actId="255"/>
          <ac:spMkLst>
            <pc:docMk/>
            <pc:sldMk cId="932448420" sldId="259"/>
            <ac:spMk id="2" creationId="{00000000-0000-0000-0000-000000000000}"/>
          </ac:spMkLst>
        </pc:spChg>
        <pc:spChg chg="mod">
          <ac:chgData name="Ilya Slastin" userId="fd2043d842af8e4d" providerId="LiveId" clId="{C36F085B-66E7-41B7-B9ED-C0D49C581792}" dt="2022-03-20T18:23:21.515" v="139" actId="5793"/>
          <ac:spMkLst>
            <pc:docMk/>
            <pc:sldMk cId="932448420" sldId="259"/>
            <ac:spMk id="3" creationId="{00000000-0000-0000-0000-000000000000}"/>
          </ac:spMkLst>
        </pc:spChg>
        <pc:picChg chg="add mod">
          <ac:chgData name="Ilya Slastin" userId="fd2043d842af8e4d" providerId="LiveId" clId="{C36F085B-66E7-41B7-B9ED-C0D49C581792}" dt="2022-03-20T18:04:41.644" v="52" actId="1076"/>
          <ac:picMkLst>
            <pc:docMk/>
            <pc:sldMk cId="932448420" sldId="259"/>
            <ac:picMk id="4" creationId="{47FB4D42-2D6A-489B-912E-9A2E0FB255D1}"/>
          </ac:picMkLst>
        </pc:picChg>
      </pc:sldChg>
      <pc:sldChg chg="addSp modSp mod">
        <pc:chgData name="Ilya Slastin" userId="fd2043d842af8e4d" providerId="LiveId" clId="{C36F085B-66E7-41B7-B9ED-C0D49C581792}" dt="2022-03-20T18:50:05.035" v="230" actId="20577"/>
        <pc:sldMkLst>
          <pc:docMk/>
          <pc:sldMk cId="3246469461" sldId="260"/>
        </pc:sldMkLst>
        <pc:spChg chg="mod">
          <ac:chgData name="Ilya Slastin" userId="fd2043d842af8e4d" providerId="LiveId" clId="{C36F085B-66E7-41B7-B9ED-C0D49C581792}" dt="2022-03-20T18:50:05.035" v="230" actId="20577"/>
          <ac:spMkLst>
            <pc:docMk/>
            <pc:sldMk cId="3246469461" sldId="260"/>
            <ac:spMk id="3" creationId="{00000000-0000-0000-0000-000000000000}"/>
          </ac:spMkLst>
        </pc:spChg>
        <pc:picChg chg="add mod">
          <ac:chgData name="Ilya Slastin" userId="fd2043d842af8e4d" providerId="LiveId" clId="{C36F085B-66E7-41B7-B9ED-C0D49C581792}" dt="2022-03-20T18:05:41.283" v="62" actId="1076"/>
          <ac:picMkLst>
            <pc:docMk/>
            <pc:sldMk cId="3246469461" sldId="260"/>
            <ac:picMk id="4" creationId="{86A9686A-56BE-4A39-A09A-8737BD55FA1C}"/>
          </ac:picMkLst>
        </pc:picChg>
      </pc:sldChg>
      <pc:sldChg chg="addSp modSp mod">
        <pc:chgData name="Ilya Slastin" userId="fd2043d842af8e4d" providerId="LiveId" clId="{C36F085B-66E7-41B7-B9ED-C0D49C581792}" dt="2022-03-20T18:28:21.154" v="156" actId="255"/>
        <pc:sldMkLst>
          <pc:docMk/>
          <pc:sldMk cId="2434346394" sldId="261"/>
        </pc:sldMkLst>
        <pc:spChg chg="mod">
          <ac:chgData name="Ilya Slastin" userId="fd2043d842af8e4d" providerId="LiveId" clId="{C36F085B-66E7-41B7-B9ED-C0D49C581792}" dt="2022-03-20T18:28:21.154" v="156" actId="255"/>
          <ac:spMkLst>
            <pc:docMk/>
            <pc:sldMk cId="2434346394" sldId="261"/>
            <ac:spMk id="2" creationId="{00000000-0000-0000-0000-000000000000}"/>
          </ac:spMkLst>
        </pc:spChg>
        <pc:picChg chg="add mod">
          <ac:chgData name="Ilya Slastin" userId="fd2043d842af8e4d" providerId="LiveId" clId="{C36F085B-66E7-41B7-B9ED-C0D49C581792}" dt="2022-03-20T18:05:32.244" v="59" actId="14100"/>
          <ac:picMkLst>
            <pc:docMk/>
            <pc:sldMk cId="2434346394" sldId="261"/>
            <ac:picMk id="3" creationId="{A3AA6EF9-2B6F-48BB-AA8C-3D3F6E840DC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65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C21EE0A-BF25-4FE7-BACE-BAFF03335D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469CB77-4AE0-462D-9DB4-569DEDB24C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8" r:id="rId1"/>
    <p:sldLayoutId id="2147484459" r:id="rId2"/>
    <p:sldLayoutId id="2147484460" r:id="rId3"/>
    <p:sldLayoutId id="2147484461" r:id="rId4"/>
    <p:sldLayoutId id="2147484462" r:id="rId5"/>
    <p:sldLayoutId id="2147484463" r:id="rId6"/>
    <p:sldLayoutId id="2147484464" r:id="rId7"/>
    <p:sldLayoutId id="2147484465" r:id="rId8"/>
    <p:sldLayoutId id="2147484466" r:id="rId9"/>
    <p:sldLayoutId id="2147484467" r:id="rId10"/>
    <p:sldLayoutId id="2147484468" r:id="rId11"/>
    <p:sldLayoutId id="2147484469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85535"/>
            <a:ext cx="8001000" cy="2013439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Грант на развитие материально-технической базы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СПоК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3582" y="3070906"/>
            <a:ext cx="8254054" cy="24852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b="1" dirty="0" err="1">
                <a:solidFill>
                  <a:schemeClr val="accent6">
                    <a:lumMod val="50000"/>
                  </a:schemeClr>
                </a:solidFill>
              </a:rPr>
              <a:t>СПок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сельскохозяйственный потребительский перерабатывающий и (или) сбытовой кооператив, созданный и осуществляющий деятельность в соответствии с ФЗ от 08 декабря 1995г. № 193-фз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«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сельскохозяйственной кооперации», или потребительское общество (кооператив), осуществляющие деятельность по заготовке, хранению, подработке, переработке, сортировке, убою, первичной переработке, охлаждению, подготовке к реализации, транспортировке и реализации сельскохозяйственной продукции, дикорастущих пищевых ресурсов, а также продуктов переработки указанной продукции.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20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480" y="527676"/>
            <a:ext cx="9360127" cy="847164"/>
          </a:xfrm>
        </p:spPr>
        <p:txBody>
          <a:bodyPr>
            <a:normAutofit fontScale="90000"/>
          </a:bodyPr>
          <a:lstStyle/>
          <a:p>
            <a:r>
              <a:rPr lang="ru-RU" sz="4300" b="1" dirty="0">
                <a:solidFill>
                  <a:schemeClr val="accent6">
                    <a:lumMod val="50000"/>
                  </a:schemeClr>
                </a:solidFill>
              </a:rPr>
              <a:t>На что потратить </a:t>
            </a:r>
            <a:r>
              <a:rPr lang="ru-RU" sz="4300" b="1" dirty="0" smtClean="0">
                <a:solidFill>
                  <a:schemeClr val="accent6">
                    <a:lumMod val="50000"/>
                  </a:schemeClr>
                </a:solidFill>
              </a:rPr>
              <a:t>грант</a:t>
            </a:r>
            <a:br>
              <a:rPr lang="ru-RU" sz="43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/>
              <a:t>Целью предоставления гранта является финансовое обеспечение затрат </a:t>
            </a:r>
            <a:r>
              <a:rPr lang="ru-RU" sz="2000" u="sng" dirty="0"/>
              <a:t>(без</a:t>
            </a:r>
            <a:br>
              <a:rPr lang="ru-RU" sz="2000" u="sng" dirty="0"/>
            </a:br>
            <a:r>
              <a:rPr lang="ru-RU" sz="2000" u="sng" dirty="0"/>
              <a:t>учета налога на добавленную стоимость)</a:t>
            </a:r>
            <a:r>
              <a:rPr lang="ru-RU" sz="2000" dirty="0"/>
              <a:t> по следующим мероприятиям в рамках реализации Программы:</a:t>
            </a:r>
            <a:br>
              <a:rPr lang="ru-RU" sz="2000" dirty="0"/>
            </a:b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515" y="1689463"/>
            <a:ext cx="11016342" cy="4336869"/>
          </a:xfrm>
        </p:spPr>
        <p:txBody>
          <a:bodyPr>
            <a:normAutofit fontScale="25000" lnSpcReduction="20000"/>
          </a:bodyPr>
          <a:lstStyle/>
          <a:p>
            <a:pPr lvl="0"/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40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приобретение, строительство, реконструкция, капитальный ремонт или </a:t>
            </a:r>
            <a:r>
              <a:rPr lang="ru-RU" sz="40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модернизация производственных </a:t>
            </a:r>
            <a:r>
              <a:rPr lang="ru-RU" sz="40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объектов; </a:t>
            </a:r>
            <a:endParaRPr lang="ru-RU" sz="4000" b="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ru-RU" sz="4000" b="0" dirty="0">
                <a:solidFill>
                  <a:schemeClr val="accent6">
                    <a:lumMod val="75000"/>
                  </a:schemeClr>
                </a:solidFill>
              </a:rPr>
              <a:t>В случае предоставления гранта на капитальное строительство, земельные участки, на которых планируется капитальное строительство, должны: </a:t>
            </a:r>
          </a:p>
          <a:p>
            <a:r>
              <a:rPr lang="ru-RU" sz="4000" b="0" dirty="0">
                <a:solidFill>
                  <a:schemeClr val="accent6">
                    <a:lumMod val="75000"/>
                  </a:schemeClr>
                </a:solidFill>
              </a:rPr>
              <a:t>- не относиться к сельскохозяйственным угодьям; </a:t>
            </a:r>
          </a:p>
          <a:p>
            <a:r>
              <a:rPr lang="ru-RU" sz="4000" b="0" dirty="0">
                <a:solidFill>
                  <a:schemeClr val="accent6">
                    <a:lumMod val="75000"/>
                  </a:schemeClr>
                </a:solidFill>
              </a:rPr>
              <a:t>- располагаться в территориальной зоне, предусматривающей размещение объектов капитального строительства; </a:t>
            </a:r>
          </a:p>
          <a:p>
            <a:r>
              <a:rPr lang="ru-RU" sz="4000" b="0" dirty="0">
                <a:solidFill>
                  <a:schemeClr val="accent6">
                    <a:lumMod val="75000"/>
                  </a:schemeClr>
                </a:solidFill>
              </a:rPr>
              <a:t>- иметь вид разрешенного использования земельного участка, предусматривающий размещение объектов капитального строительства; </a:t>
            </a:r>
            <a:endParaRPr lang="ru-RU" sz="4000" b="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40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приобретение и монтаж оборудования и техники для производственных объектов</a:t>
            </a:r>
            <a:r>
              <a:rPr lang="ru-RU" sz="40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, </a:t>
            </a:r>
            <a:r>
              <a:rPr lang="ru-RU" sz="4000" u="sng" dirty="0">
                <a:solidFill>
                  <a:schemeClr val="accent6">
                    <a:lumMod val="75000"/>
                  </a:schemeClr>
                </a:solidFill>
              </a:rPr>
              <a:t>в том числе предназначенных для охлаждения, транспортировки погрузки, разгрузки сельскохозяйственной продукции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ru-RU" sz="40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40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а также приобретение оборудования для лабораторного анализа качества сельскохозяйственной продукции для оснащения лабораторий производственного контроля качества и безопасности выпускаемой продукции;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40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приобретение специализированного транспорта, фургонов, прицепов, полуприцепов, вагонов, контейнеров для транспортировки, обеспечения сохранности при перевозке и реализации сельскохозяйственной продукции;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40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приобретение и монтаж оборудования для рыбоводной инфраструктуры и </a:t>
            </a:r>
            <a:r>
              <a:rPr lang="ru-RU" sz="4000" b="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аквакультуры</a:t>
            </a:r>
            <a:r>
              <a:rPr lang="ru-RU" sz="40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4000" u="sng" dirty="0">
                <a:solidFill>
                  <a:schemeClr val="accent6">
                    <a:lumMod val="75000"/>
                  </a:schemeClr>
                </a:solidFill>
              </a:rPr>
              <a:t>Погашение не более 20% привлекаемого на реализацию БП льготного инвестиционного кредита в соответствии с постановлением Правительства РФ от  29.12. 2016 № </a:t>
            </a:r>
            <a:r>
              <a:rPr lang="ru-RU" sz="4000" u="sng" dirty="0" smtClean="0">
                <a:solidFill>
                  <a:schemeClr val="accent6">
                    <a:lumMod val="75000"/>
                  </a:schemeClr>
                </a:solidFill>
              </a:rPr>
              <a:t>1528</a:t>
            </a:r>
            <a:endParaRPr lang="ru-RU" sz="4000" b="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r>
              <a:rPr lang="ru-RU" sz="40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!!! Перечень оборудования, техники, оборудования для лабораторного анализа, специализированного транспорта и оборудования для рыбоводной инфраструктуры утверждается Министерством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(Приказ МСХ РК от 27.07.2021г. № 373)</a:t>
            </a:r>
          </a:p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!!! Приобретение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имущества у члена </a:t>
            </a:r>
            <a:r>
              <a:rPr lang="ru-RU" sz="4000" dirty="0" err="1">
                <a:solidFill>
                  <a:schemeClr val="accent6">
                    <a:lumMod val="75000"/>
                  </a:schemeClr>
                </a:solidFill>
              </a:rPr>
              <a:t>СПоК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 (включая ассоциированных членов) за счет средств гранта не допускается.</a:t>
            </a:r>
          </a:p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!!! Приобретение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</a:rPr>
              <a:t>имущества, ранее приобретенного с использованием средств государственной поддержки, за счет средств гранта не допускается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4000" b="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43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endParaRPr lang="ru-RU" sz="43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ru-RU" sz="43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		</a:t>
            </a:r>
            <a:r>
              <a:rPr lang="ru-RU" sz="43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                                                      </a:t>
            </a:r>
            <a:r>
              <a:rPr lang="ru-RU" sz="64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Размер гранта:</a:t>
            </a:r>
            <a:endParaRPr lang="ru-RU" sz="6400" b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ru-RU" sz="6400" b="1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ru-RU" sz="6400" b="1" dirty="0" smtClean="0">
                <a:solidFill>
                  <a:schemeClr val="accent6">
                    <a:lumMod val="50000"/>
                  </a:schemeClr>
                </a:solidFill>
              </a:rPr>
              <a:t>                       Не </a:t>
            </a:r>
            <a:r>
              <a:rPr lang="ru-RU" sz="6400" b="1" dirty="0">
                <a:solidFill>
                  <a:schemeClr val="accent6">
                    <a:lumMod val="50000"/>
                  </a:schemeClr>
                </a:solidFill>
              </a:rPr>
              <a:t>превышает </a:t>
            </a:r>
            <a:r>
              <a:rPr lang="ru-RU" sz="6400" dirty="0">
                <a:solidFill>
                  <a:schemeClr val="accent6">
                    <a:lumMod val="50000"/>
                  </a:schemeClr>
                </a:solidFill>
              </a:rPr>
              <a:t>20</a:t>
            </a:r>
            <a:r>
              <a:rPr lang="ru-RU" sz="6400" b="1" dirty="0">
                <a:solidFill>
                  <a:schemeClr val="accent6">
                    <a:lumMod val="50000"/>
                  </a:schemeClr>
                </a:solidFill>
              </a:rPr>
              <a:t> млн. рублей, но не более 60% затрат получателя гранта.</a:t>
            </a:r>
          </a:p>
          <a:p>
            <a:endParaRPr lang="ru-RU" sz="6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92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4167" y="609601"/>
            <a:ext cx="8915399" cy="612531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6">
                    <a:lumMod val="50000"/>
                  </a:schemeClr>
                </a:solidFill>
              </a:rPr>
              <a:t>Критерии для получателей гранта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514" y="1035167"/>
            <a:ext cx="10903132" cy="5400468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получатель зарегистрирован на сельской территории или на территории сельской агломерации Республики Крым;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получатель гранта осуществляет деятельность 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по заготовке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, хранению, подработке, переработке, сортировке, убою, 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первичной переработке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, охлаждению, подготовке к реализации, транспортировке 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и реализации 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сельскохозяйственной продукции, дикорастущих 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пищевых ресурсов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, а также продуктов переработки указанной 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продукции</a:t>
            </a:r>
            <a:r>
              <a:rPr lang="ru-RU" sz="1600" dirty="0" smtClean="0"/>
              <a:t> 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не 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менее 12 месяцев со дня регистрации;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i="0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получатель гранта объединяет не менее 10 </a:t>
            </a:r>
            <a:r>
              <a:rPr lang="ru-RU" sz="1500" b="0" i="0" dirty="0" err="1" smtClean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сельскохозтоваропроизводителей</a:t>
            </a:r>
            <a:r>
              <a:rPr lang="ru-RU" sz="15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, 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признаваемых таковыми в соответствии со 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ст. 3 Федерального 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закона от 29 декабря 2006 года N 264-ФЗ "О развитии сельского хозяйства" на правах членов кооператива (кроме ассоциированного членства)</a:t>
            </a:r>
            <a:r>
              <a:rPr lang="ru-RU" sz="1500" b="0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;</a:t>
            </a:r>
            <a:endParaRPr lang="ru-RU" sz="1500" b="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не менее 70 процентов выручки получателя гранта формируется за счет осуществления видов деятельности по заготовке, хранению, подработке, переработке, сортировке, убою, первичной переработке, охлаждению, подготовке к реализации, транспортировке и реализации сельскохозяйственной продукции, дикорастущих пищевых ресурсов, а также продуктов переработки указанной продукции</a:t>
            </a:r>
            <a:r>
              <a:rPr lang="ru-RU" sz="1500" b="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;</a:t>
            </a:r>
            <a:endParaRPr lang="ru-RU" sz="1500" b="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выручка получателя гранта за отчетный финансовый год составляет не менее </a:t>
            </a:r>
            <a:r>
              <a:rPr lang="ru-RU" sz="1500" b="0" u="sng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 млн</a:t>
            </a:r>
            <a:r>
              <a:rPr lang="ru-RU" sz="1500" b="0" u="sng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рублей</a:t>
            </a: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получатель является членом ревизионного союза сельскохозяйственных кооперативов;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получатель в отчетном финансовом году не привлекался к ответственности за несоблюдение запрета на выжигание сухой травянистой растительности, стерни, пожнивных остатков на землях сельскохозяйственного назначения;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600" b="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lvl="0"/>
            <a:r>
              <a:rPr lang="ru-RU" sz="1600" b="0" i="0" u="sng" dirty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Получатель гранта имеет право на повторное получение гранта при условии реализации ранее предоставленного бизнес - плана в полном объеме и достижения плановых показателей деятельности, но не ранее чем через 36 месяцев с даты получения предоставленного </a:t>
            </a:r>
            <a:r>
              <a:rPr lang="ru-RU" sz="1600" b="0" i="0" u="sng" dirty="0" smtClean="0">
                <a:solidFill>
                  <a:schemeClr val="accent6">
                    <a:lumMod val="75000"/>
                  </a:schemeClr>
                </a:solidFill>
                <a:effectLst/>
                <a:latin typeface="+mj-lt"/>
              </a:rPr>
              <a:t>гранта, при отсутствии внесения изменений в плановые показатель ранее предоставленного БП.</a:t>
            </a:r>
            <a:endParaRPr lang="ru-RU" sz="1600" b="0" u="sng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7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0612" y="131887"/>
            <a:ext cx="10644001" cy="105145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Документы для участия в отборочном</a:t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 конкурсе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987" y="1264024"/>
            <a:ext cx="10791919" cy="3247016"/>
          </a:xfrm>
        </p:spPr>
        <p:txBody>
          <a:bodyPr>
            <a:noAutofit/>
          </a:bodyPr>
          <a:lstStyle/>
          <a:p>
            <a:pPr lvl="0"/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7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7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lvl="0"/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заявка </a:t>
            </a: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на участие в конкурсе и предоставление гранта, включающую согласие участника конкурса на публикацию (размещение) на официальном сайте Министерства ("Портал Правительства Республики Крым«) в информационно-телекоммуникационной сети "Интернет" (https://msh.rk.gov.ru) информации об участнике конкурса, иной информации, а также информации о соответствии участника конкурса требованиям Порядка, указанным на 1-е число месяца подачи заявочной документации, по форме, утвержденной Министерством;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копия </a:t>
            </a: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документа гражданина РФ, удостоверяющего личность руководителя, участника конкурса;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копия документа, удостоверяющего полномочия представителя участника конкурса </a:t>
            </a:r>
            <a:r>
              <a:rPr lang="ru-RU" sz="1300" b="0" i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</a:rPr>
              <a:t>(в случае обращения с заявочной документацией представителя участника конкурса);</a:t>
            </a:r>
            <a:endParaRPr lang="ru-RU" sz="13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копия учредительных документов и устава участника конкурса;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бизнес-план;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документ об отсутствии неисполненных обязанностей по уплате налогов, сборов и др., </a:t>
            </a:r>
            <a:r>
              <a:rPr lang="ru-RU" sz="1300" b="0" i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</a:rPr>
              <a:t>по состоянию на дату не ранее 30 календарных дней до даты подачи заявочной документации в Министерство, выданный территориальным органом ФНС;</a:t>
            </a:r>
            <a:endParaRPr lang="ru-RU" sz="13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справка кредитной организации, подтверждающую наличие на счете денежных средств не менее 10% суммы затрат, предусмотренных бизнес-планом, </a:t>
            </a:r>
            <a:r>
              <a:rPr lang="ru-RU" sz="1300" b="0" i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</a:rPr>
              <a:t>по состоянию на дату не ранее 5 календарных дней до даты подачи заявочной документации в Министерство;</a:t>
            </a:r>
            <a:endParaRPr lang="ru-RU" sz="13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письмо юридического лица о готовности в случае получения участником конкурса гранта предоставить ему кредит (заем) в необходимом объеме (предоставляется в случае, если в соответствии с бизнес-планом предусматривается привлечение кредитных (заемных) средств, </a:t>
            </a:r>
            <a:r>
              <a:rPr lang="ru-RU" sz="1300" b="0" i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</a:rPr>
              <a:t>по состоянию на дату не ранее 5 календарных дней до даты подачи заявочной документации в Министерство</a:t>
            </a: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3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копия годовой бухгалтерской (финансовой) отчетности с отметкой </a:t>
            </a:r>
            <a:r>
              <a:rPr lang="ru-RU" sz="13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ФНС о её принятии за отчетный финансовый год;</a:t>
            </a:r>
            <a:endParaRPr lang="ru-RU" sz="13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7541" y="201705"/>
            <a:ext cx="10865225" cy="6627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писок членов участника конкурса и копию решения общего собрания членов участника об утверждении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бизнес-плана и о согласии выполнений условий получения и расходования гранта;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справка, подтверждающая статус сельскохозяйственного производителя членов участника конкурса </a:t>
            </a:r>
            <a:r>
              <a:rPr lang="ru-RU" sz="1400" b="0" i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</a:rPr>
              <a:t>за отчетный финансовый год, по форме, утвержденной Министерством (для членов участника конкурса, являющихся юридическими лицами или ИП)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;</a:t>
            </a: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chemeClr val="accent6">
                    <a:lumMod val="50000"/>
                  </a:schemeClr>
                </a:solidFill>
                <a:effectLst/>
                <a:latin typeface="+mj-lt"/>
              </a:rPr>
              <a:t>документ, подтверждающий статус члена участника конкурса - личного подсобного хозяйства, - выписка из похозяйственной книги, на дату не ранее 30 календарных дней до даты подачи заявочной документации в Министерство;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копия решения общего собрания участника конкурса о порядке формирования неделимого фонда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СПоК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с учетом предоставления и расходования гранта;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справка о состоянии паевого, резервного и неделимого фондов участника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конкурса;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справка ревизионного союза сельскохозяйственных кооперативов о членстве 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участника конкурса в </a:t>
            </a:r>
            <a:r>
              <a:rPr lang="ru-RU" sz="1400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ревсоюзе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;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справка о структуре выручки участника конкурса за отчетный финансовый год;</a:t>
            </a: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выписка из протокола собрания наблюдательного совета участника конкурса или собрание членов об избрании представителя для защиты бизнес-плана;</a:t>
            </a: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документ об отсутствии сведений о дисквалифицированных руководителе, членах коллегиального исполнительного органа, лице, исполняющем функции единоличного исполнительного органа, или главном бухгалтере участника конкурса, являющегося юридическим лицом, или ИП в реестре дисквалифицированных лиц по состоянию на дату не ранее 30 календарных дней до даты подачи заявочной документации, выданный территориальным органом ФНС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;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копия приказа о назначении руководителя и главного бухгалтера участника конкурса;</a:t>
            </a:r>
          </a:p>
          <a:p>
            <a:pPr marL="285750" lvl="0" indent="-285750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согласие на передачу и обработку персональных данных председателя и/или представителя участника конкурса. </a:t>
            </a:r>
          </a:p>
          <a:p>
            <a:pPr lvl="0"/>
            <a:endParaRPr lang="ru-RU" dirty="0">
              <a:solidFill>
                <a:srgbClr val="C00000"/>
              </a:solidFill>
              <a:latin typeface="+mj-lt"/>
            </a:endParaRPr>
          </a:p>
          <a:p>
            <a:pPr lvl="0"/>
            <a:r>
              <a:rPr lang="ru-RU" dirty="0" smtClean="0">
                <a:solidFill>
                  <a:schemeClr val="accent1"/>
                </a:solidFill>
              </a:rPr>
              <a:t>		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Участник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конкурса вправе предоставить выписку из ЕГРЮЛ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lvl="0"/>
            <a:endParaRPr lang="ru-RU" dirty="0">
              <a:solidFill>
                <a:srgbClr val="C00000"/>
              </a:solidFill>
              <a:latin typeface="+mj-lt"/>
            </a:endParaRPr>
          </a:p>
          <a:p>
            <a:pPr lvl="0"/>
            <a:r>
              <a:rPr lang="ru-RU" dirty="0" smtClean="0">
                <a:solidFill>
                  <a:srgbClr val="C00000"/>
                </a:solidFill>
                <a:latin typeface="+mj-lt"/>
              </a:rPr>
              <a:t>                    !!!</a:t>
            </a:r>
            <a:r>
              <a:rPr lang="ru-RU" dirty="0">
                <a:solidFill>
                  <a:srgbClr val="C00000"/>
                </a:solidFill>
                <a:latin typeface="+mj-lt"/>
              </a:rPr>
              <a:t>Кроме указанных документов  предоставляются дополнительные, в зависимости от направлений  использования гранта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963" y="120704"/>
            <a:ext cx="903192" cy="670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34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158262"/>
            <a:ext cx="10058399" cy="114610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Обязательства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грантополучателя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94391" y="1107832"/>
            <a:ext cx="9051559" cy="4431322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осуществлять деятельность </a:t>
            </a:r>
            <a:r>
              <a:rPr lang="ru-RU" sz="1500" b="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СПоК</a:t>
            </a: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на сельской территории или на территории сельской агломерации Республики Крым в течении не менее 5 лет с даты получения гранта;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u="sng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трудоустроить на постоянную работу новых работников исходя из расчета не менее одного нового работника на каждые 10 млн. рублей гранта в течение 12 месяцев, но не менее одного нового работника на один грант и сохранить созданные рабочие места в течение срока действия соглашения</a:t>
            </a:r>
            <a:r>
              <a:rPr lang="ru-RU" sz="1500" b="0" u="sng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внести </a:t>
            </a: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в неделимый фонд </a:t>
            </a:r>
            <a:r>
              <a:rPr lang="ru-RU" sz="1500" b="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СПоК</a:t>
            </a: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имущество, приобретенное за счет средств гранта;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оплачивать за счет собственных и кредитных (заемных) (в случае их привлечения) средств не менее 40% стоимости каждого наименования в плане расходов гранта;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освоить грант в течении 24 </a:t>
            </a:r>
            <a:r>
              <a:rPr lang="ru-RU" sz="15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месяцев </a:t>
            </a:r>
            <a:r>
              <a:rPr lang="ru-RU" sz="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 даты его получения </a:t>
            </a:r>
            <a:r>
              <a:rPr lang="ru-RU" sz="1500" u="sng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на лицевой счет, открытый в Управлении Федерального казначейства по РК</a:t>
            </a:r>
            <a:r>
              <a:rPr lang="ru-RU" sz="15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;</a:t>
            </a:r>
            <a:endParaRPr lang="ru-RU" sz="15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осуществить государственную регистрацию имущества, приобретенного за счет гранта;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согласовывать с Министерством реализацию, передачу в аренду и /или отчуждение имущества, приобретённого с использованием средств гранта, при условии </a:t>
            </a:r>
            <a:r>
              <a:rPr lang="ru-RU" sz="1500" b="0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неухудшения</a:t>
            </a: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 плановых показателей;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предоставление отчетов в Министерство в течении 5ти лет (отчет об осуществлении </a:t>
            </a:r>
            <a:r>
              <a:rPr lang="ru-RU" sz="15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расходования </a:t>
            </a:r>
            <a:r>
              <a:rPr lang="ru-RU" sz="1500" b="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гранта, отчет о достижении значений результата предоставления </a:t>
            </a:r>
            <a:r>
              <a:rPr lang="ru-RU" sz="1500" b="0">
                <a:solidFill>
                  <a:schemeClr val="accent6">
                    <a:lumMod val="50000"/>
                  </a:schemeClr>
                </a:solidFill>
                <a:latin typeface="+mj-lt"/>
              </a:rPr>
              <a:t>гранта</a:t>
            </a:r>
            <a:r>
              <a:rPr lang="ru-RU" sz="1500" b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).</a:t>
            </a:r>
            <a:endParaRPr lang="ru-RU" sz="15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792" y="85535"/>
            <a:ext cx="1736481" cy="128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4694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3334</TotalTime>
  <Words>1281</Words>
  <Application>Microsoft Office PowerPoint</Application>
  <PresentationFormat>Широкоэкранный</PresentationFormat>
  <Paragraphs>74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Franklin Gothic Book</vt:lpstr>
      <vt:lpstr>Franklin Gothic Medium</vt:lpstr>
      <vt:lpstr>Tahoma</vt:lpstr>
      <vt:lpstr>Tunga</vt:lpstr>
      <vt:lpstr>Wingdings</vt:lpstr>
      <vt:lpstr>Углы</vt:lpstr>
      <vt:lpstr>Грант на развитие материально-технической базы СПоК</vt:lpstr>
      <vt:lpstr>На что потратить грант Целью предоставления гранта является финансовое обеспечение затрат (без учета налога на добавленную стоимость) по следующим мероприятиям в рамках реализации Программы: </vt:lpstr>
      <vt:lpstr>Критерии для получателей гранта</vt:lpstr>
      <vt:lpstr>Документы для участия в отборочном  конкурсе</vt:lpstr>
      <vt:lpstr>Презентация PowerPoint</vt:lpstr>
      <vt:lpstr>Обязательства грантополучателя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ГРАНТ СЕМЕЙНАЯ ФЕРМА</dc:title>
  <dc:creator>444</dc:creator>
  <cp:lastModifiedBy>Admin</cp:lastModifiedBy>
  <cp:revision>86</cp:revision>
  <dcterms:created xsi:type="dcterms:W3CDTF">2021-03-31T07:17:24Z</dcterms:created>
  <dcterms:modified xsi:type="dcterms:W3CDTF">2023-09-13T13:19:55Z</dcterms:modified>
</cp:coreProperties>
</file>