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414" r:id="rId1"/>
  </p:sldMasterIdLst>
  <p:sldIdLst>
    <p:sldId id="256" r:id="rId2"/>
    <p:sldId id="258" r:id="rId3"/>
    <p:sldId id="257" r:id="rId4"/>
    <p:sldId id="259" r:id="rId5"/>
    <p:sldId id="261" r:id="rId6"/>
    <p:sldId id="264" r:id="rId7"/>
    <p:sldId id="262" r:id="rId8"/>
    <p:sldId id="263" r:id="rId9"/>
    <p:sldId id="260" r:id="rId1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59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Ilya Slastin" userId="fd2043d842af8e4d" providerId="LiveId" clId="{B931E2AB-274D-4BD8-8E26-7EF99410ABCE}"/>
    <pc:docChg chg="undo custSel addSld modSld">
      <pc:chgData name="Ilya Slastin" userId="fd2043d842af8e4d" providerId="LiveId" clId="{B931E2AB-274D-4BD8-8E26-7EF99410ABCE}" dt="2022-03-20T18:50:16.699" v="562" actId="20577"/>
      <pc:docMkLst>
        <pc:docMk/>
      </pc:docMkLst>
      <pc:sldChg chg="addSp modSp mod">
        <pc:chgData name="Ilya Slastin" userId="fd2043d842af8e4d" providerId="LiveId" clId="{B931E2AB-274D-4BD8-8E26-7EF99410ABCE}" dt="2022-03-20T17:51:43.490" v="508" actId="1076"/>
        <pc:sldMkLst>
          <pc:docMk/>
          <pc:sldMk cId="1639208765" sldId="256"/>
        </pc:sldMkLst>
        <pc:spChg chg="mod">
          <ac:chgData name="Ilya Slastin" userId="fd2043d842af8e4d" providerId="LiveId" clId="{B931E2AB-274D-4BD8-8E26-7EF99410ABCE}" dt="2022-03-20T17:51:30.747" v="505" actId="1076"/>
          <ac:spMkLst>
            <pc:docMk/>
            <pc:sldMk cId="1639208765" sldId="256"/>
            <ac:spMk id="2" creationId="{00000000-0000-0000-0000-000000000000}"/>
          </ac:spMkLst>
        </pc:spChg>
        <pc:picChg chg="add mod">
          <ac:chgData name="Ilya Slastin" userId="fd2043d842af8e4d" providerId="LiveId" clId="{B931E2AB-274D-4BD8-8E26-7EF99410ABCE}" dt="2022-03-20T17:51:43.490" v="508" actId="1076"/>
          <ac:picMkLst>
            <pc:docMk/>
            <pc:sldMk cId="1639208765" sldId="256"/>
            <ac:picMk id="5" creationId="{DDD1E81C-9738-4CE3-B1E4-0A91A85C83BA}"/>
          </ac:picMkLst>
        </pc:picChg>
      </pc:sldChg>
      <pc:sldChg chg="addSp modSp mod">
        <pc:chgData name="Ilya Slastin" userId="fd2043d842af8e4d" providerId="LiveId" clId="{B931E2AB-274D-4BD8-8E26-7EF99410ABCE}" dt="2022-03-20T17:52:20.329" v="514" actId="14100"/>
        <pc:sldMkLst>
          <pc:docMk/>
          <pc:sldMk cId="1832675948" sldId="257"/>
        </pc:sldMkLst>
        <pc:spChg chg="mod">
          <ac:chgData name="Ilya Slastin" userId="fd2043d842af8e4d" providerId="LiveId" clId="{B931E2AB-274D-4BD8-8E26-7EF99410ABCE}" dt="2022-03-20T16:12:34.748" v="9" actId="20577"/>
          <ac:spMkLst>
            <pc:docMk/>
            <pc:sldMk cId="1832675948" sldId="257"/>
            <ac:spMk id="3" creationId="{00000000-0000-0000-0000-000000000000}"/>
          </ac:spMkLst>
        </pc:spChg>
        <pc:picChg chg="add mod">
          <ac:chgData name="Ilya Slastin" userId="fd2043d842af8e4d" providerId="LiveId" clId="{B931E2AB-274D-4BD8-8E26-7EF99410ABCE}" dt="2022-03-20T17:52:20.329" v="514" actId="14100"/>
          <ac:picMkLst>
            <pc:docMk/>
            <pc:sldMk cId="1832675948" sldId="257"/>
            <ac:picMk id="5" creationId="{77697EED-DA22-4C55-A868-AF76B12F3092}"/>
          </ac:picMkLst>
        </pc:picChg>
      </pc:sldChg>
      <pc:sldChg chg="addSp modSp mod">
        <pc:chgData name="Ilya Slastin" userId="fd2043d842af8e4d" providerId="LiveId" clId="{B931E2AB-274D-4BD8-8E26-7EF99410ABCE}" dt="2022-03-20T17:52:10.929" v="511" actId="1076"/>
        <pc:sldMkLst>
          <pc:docMk/>
          <pc:sldMk cId="4039928305" sldId="258"/>
        </pc:sldMkLst>
        <pc:picChg chg="add mod">
          <ac:chgData name="Ilya Slastin" userId="fd2043d842af8e4d" providerId="LiveId" clId="{B931E2AB-274D-4BD8-8E26-7EF99410ABCE}" dt="2022-03-20T17:52:10.929" v="511" actId="1076"/>
          <ac:picMkLst>
            <pc:docMk/>
            <pc:sldMk cId="4039928305" sldId="258"/>
            <ac:picMk id="5" creationId="{AFBD1CCA-E12C-4656-8179-70E5ECDDAE40}"/>
          </ac:picMkLst>
        </pc:picChg>
      </pc:sldChg>
      <pc:sldChg chg="addSp modSp mod">
        <pc:chgData name="Ilya Slastin" userId="fd2043d842af8e4d" providerId="LiveId" clId="{B931E2AB-274D-4BD8-8E26-7EF99410ABCE}" dt="2022-03-20T17:52:30.669" v="518" actId="1076"/>
        <pc:sldMkLst>
          <pc:docMk/>
          <pc:sldMk cId="932448420" sldId="259"/>
        </pc:sldMkLst>
        <pc:spChg chg="mod">
          <ac:chgData name="Ilya Slastin" userId="fd2043d842af8e4d" providerId="LiveId" clId="{B931E2AB-274D-4BD8-8E26-7EF99410ABCE}" dt="2022-03-20T17:34:51.701" v="498" actId="14100"/>
          <ac:spMkLst>
            <pc:docMk/>
            <pc:sldMk cId="932448420" sldId="259"/>
            <ac:spMk id="3" creationId="{00000000-0000-0000-0000-000000000000}"/>
          </ac:spMkLst>
        </pc:spChg>
        <pc:picChg chg="add mod">
          <ac:chgData name="Ilya Slastin" userId="fd2043d842af8e4d" providerId="LiveId" clId="{B931E2AB-274D-4BD8-8E26-7EF99410ABCE}" dt="2022-03-20T17:52:30.669" v="518" actId="1076"/>
          <ac:picMkLst>
            <pc:docMk/>
            <pc:sldMk cId="932448420" sldId="259"/>
            <ac:picMk id="5" creationId="{121D550C-4CDF-4E5A-AD1B-8D7A2930F4B7}"/>
          </ac:picMkLst>
        </pc:picChg>
      </pc:sldChg>
      <pc:sldChg chg="addSp modSp mod">
        <pc:chgData name="Ilya Slastin" userId="fd2043d842af8e4d" providerId="LiveId" clId="{B931E2AB-274D-4BD8-8E26-7EF99410ABCE}" dt="2022-03-20T18:50:16.699" v="562" actId="20577"/>
        <pc:sldMkLst>
          <pc:docMk/>
          <pc:sldMk cId="3246469461" sldId="260"/>
        </pc:sldMkLst>
        <pc:spChg chg="mod">
          <ac:chgData name="Ilya Slastin" userId="fd2043d842af8e4d" providerId="LiveId" clId="{B931E2AB-274D-4BD8-8E26-7EF99410ABCE}" dt="2022-03-20T18:50:16.699" v="562" actId="20577"/>
          <ac:spMkLst>
            <pc:docMk/>
            <pc:sldMk cId="3246469461" sldId="260"/>
            <ac:spMk id="3" creationId="{00000000-0000-0000-0000-000000000000}"/>
          </ac:spMkLst>
        </pc:spChg>
        <pc:picChg chg="add mod">
          <ac:chgData name="Ilya Slastin" userId="fd2043d842af8e4d" providerId="LiveId" clId="{B931E2AB-274D-4BD8-8E26-7EF99410ABCE}" dt="2022-03-20T17:53:18.788" v="529" actId="1076"/>
          <ac:picMkLst>
            <pc:docMk/>
            <pc:sldMk cId="3246469461" sldId="260"/>
            <ac:picMk id="5" creationId="{D2FDE15A-9815-4A72-BACF-B52647546FFD}"/>
          </ac:picMkLst>
        </pc:picChg>
      </pc:sldChg>
      <pc:sldChg chg="addSp modSp new mod">
        <pc:chgData name="Ilya Slastin" userId="fd2043d842af8e4d" providerId="LiveId" clId="{B931E2AB-274D-4BD8-8E26-7EF99410ABCE}" dt="2022-03-20T17:52:47.564" v="521" actId="1076"/>
        <pc:sldMkLst>
          <pc:docMk/>
          <pc:sldMk cId="3654473814" sldId="261"/>
        </pc:sldMkLst>
        <pc:spChg chg="add mod">
          <ac:chgData name="Ilya Slastin" userId="fd2043d842af8e4d" providerId="LiveId" clId="{B931E2AB-274D-4BD8-8E26-7EF99410ABCE}" dt="2022-03-20T16:37:16.076" v="135" actId="5793"/>
          <ac:spMkLst>
            <pc:docMk/>
            <pc:sldMk cId="3654473814" sldId="261"/>
            <ac:spMk id="3" creationId="{FCF9F3D5-A7D9-4268-9427-1C38CBDEA120}"/>
          </ac:spMkLst>
        </pc:spChg>
        <pc:picChg chg="add mod">
          <ac:chgData name="Ilya Slastin" userId="fd2043d842af8e4d" providerId="LiveId" clId="{B931E2AB-274D-4BD8-8E26-7EF99410ABCE}" dt="2022-03-20T17:52:47.564" v="521" actId="1076"/>
          <ac:picMkLst>
            <pc:docMk/>
            <pc:sldMk cId="3654473814" sldId="261"/>
            <ac:picMk id="4" creationId="{15A65DF2-FD4F-45C7-A6E4-706BEE957218}"/>
          </ac:picMkLst>
        </pc:picChg>
      </pc:sldChg>
      <pc:sldChg chg="addSp modSp new mod">
        <pc:chgData name="Ilya Slastin" userId="fd2043d842af8e4d" providerId="LiveId" clId="{B931E2AB-274D-4BD8-8E26-7EF99410ABCE}" dt="2022-03-20T17:52:58.055" v="524" actId="1076"/>
        <pc:sldMkLst>
          <pc:docMk/>
          <pc:sldMk cId="1583986606" sldId="262"/>
        </pc:sldMkLst>
        <pc:spChg chg="add mod">
          <ac:chgData name="Ilya Slastin" userId="fd2043d842af8e4d" providerId="LiveId" clId="{B931E2AB-274D-4BD8-8E26-7EF99410ABCE}" dt="2022-03-20T16:56:52.856" v="307" actId="1076"/>
          <ac:spMkLst>
            <pc:docMk/>
            <pc:sldMk cId="1583986606" sldId="262"/>
            <ac:spMk id="3" creationId="{5863F4DB-798D-47F8-AABF-5583E3D26ABA}"/>
          </ac:spMkLst>
        </pc:spChg>
        <pc:picChg chg="add mod">
          <ac:chgData name="Ilya Slastin" userId="fd2043d842af8e4d" providerId="LiveId" clId="{B931E2AB-274D-4BD8-8E26-7EF99410ABCE}" dt="2022-03-20T17:52:58.055" v="524" actId="1076"/>
          <ac:picMkLst>
            <pc:docMk/>
            <pc:sldMk cId="1583986606" sldId="262"/>
            <ac:picMk id="4" creationId="{014363D4-5F00-4676-9DE5-01B966EB281E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1EE0A-BF25-4FE7-BACE-BAFF03335DCC}" type="datetimeFigureOut">
              <a:rPr lang="ru-RU" smtClean="0"/>
              <a:t>13.09.2023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6469CB77-4AE0-462D-9DB4-569DEDB24CC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02031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1EE0A-BF25-4FE7-BACE-BAFF03335DCC}" type="datetimeFigureOut">
              <a:rPr lang="ru-RU" smtClean="0"/>
              <a:t>13.09.2023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469CB77-4AE0-462D-9DB4-569DEDB24CC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866559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1EE0A-BF25-4FE7-BACE-BAFF03335DCC}" type="datetimeFigureOut">
              <a:rPr lang="ru-RU" smtClean="0"/>
              <a:t>13.09.2023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469CB77-4AE0-462D-9DB4-569DEDB24CC2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12700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1EE0A-BF25-4FE7-BACE-BAFF03335DCC}" type="datetimeFigureOut">
              <a:rPr lang="ru-RU" smtClean="0"/>
              <a:t>13.09.2023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469CB77-4AE0-462D-9DB4-569DEDB24CC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793584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1EE0A-BF25-4FE7-BACE-BAFF03335DCC}" type="datetimeFigureOut">
              <a:rPr lang="ru-RU" smtClean="0"/>
              <a:t>13.09.2023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469CB77-4AE0-462D-9DB4-569DEDB24CC2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8724413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1EE0A-BF25-4FE7-BACE-BAFF03335DCC}" type="datetimeFigureOut">
              <a:rPr lang="ru-RU" smtClean="0"/>
              <a:t>13.09.2023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469CB77-4AE0-462D-9DB4-569DEDB24CC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1771875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1EE0A-BF25-4FE7-BACE-BAFF03335DCC}" type="datetimeFigureOut">
              <a:rPr lang="ru-RU" smtClean="0"/>
              <a:t>13.09.2023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9CB77-4AE0-462D-9DB4-569DEDB24CC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929043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1EE0A-BF25-4FE7-BACE-BAFF03335DCC}" type="datetimeFigureOut">
              <a:rPr lang="ru-RU" smtClean="0"/>
              <a:t>13.09.2023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9CB77-4AE0-462D-9DB4-569DEDB24CC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14298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1EE0A-BF25-4FE7-BACE-BAFF03335DCC}" type="datetimeFigureOut">
              <a:rPr lang="ru-RU" smtClean="0"/>
              <a:t>13.09.2023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9CB77-4AE0-462D-9DB4-569DEDB24CC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97894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1EE0A-BF25-4FE7-BACE-BAFF03335DCC}" type="datetimeFigureOut">
              <a:rPr lang="ru-RU" smtClean="0"/>
              <a:t>13.09.2023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469CB77-4AE0-462D-9DB4-569DEDB24CC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08557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1EE0A-BF25-4FE7-BACE-BAFF03335DCC}" type="datetimeFigureOut">
              <a:rPr lang="ru-RU" smtClean="0"/>
              <a:t>13.09.2023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6469CB77-4AE0-462D-9DB4-569DEDB24CC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41719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1EE0A-BF25-4FE7-BACE-BAFF03335DCC}" type="datetimeFigureOut">
              <a:rPr lang="ru-RU" smtClean="0"/>
              <a:t>13.09.2023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6469CB77-4AE0-462D-9DB4-569DEDB24CC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3093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1EE0A-BF25-4FE7-BACE-BAFF03335DCC}" type="datetimeFigureOut">
              <a:rPr lang="ru-RU" smtClean="0"/>
              <a:t>13.09.2023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9CB77-4AE0-462D-9DB4-569DEDB24CC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74596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1EE0A-BF25-4FE7-BACE-BAFF03335DCC}" type="datetimeFigureOut">
              <a:rPr lang="ru-RU" smtClean="0"/>
              <a:t>13.09.2023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9CB77-4AE0-462D-9DB4-569DEDB24CC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35349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1EE0A-BF25-4FE7-BACE-BAFF03335DCC}" type="datetimeFigureOut">
              <a:rPr lang="ru-RU" smtClean="0"/>
              <a:t>13.09.2023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9CB77-4AE0-462D-9DB4-569DEDB24CC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61975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1EE0A-BF25-4FE7-BACE-BAFF03335DCC}" type="datetimeFigureOut">
              <a:rPr lang="ru-RU" smtClean="0"/>
              <a:t>13.09.2023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469CB77-4AE0-462D-9DB4-569DEDB24CC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947203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21EE0A-BF25-4FE7-BACE-BAFF03335DCC}" type="datetimeFigureOut">
              <a:rPr lang="ru-RU" smtClean="0"/>
              <a:t>13.09.2023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6469CB77-4AE0-462D-9DB4-569DEDB24CC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30440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15" r:id="rId1"/>
    <p:sldLayoutId id="2147484416" r:id="rId2"/>
    <p:sldLayoutId id="2147484417" r:id="rId3"/>
    <p:sldLayoutId id="2147484418" r:id="rId4"/>
    <p:sldLayoutId id="2147484419" r:id="rId5"/>
    <p:sldLayoutId id="2147484420" r:id="rId6"/>
    <p:sldLayoutId id="2147484421" r:id="rId7"/>
    <p:sldLayoutId id="2147484422" r:id="rId8"/>
    <p:sldLayoutId id="2147484423" r:id="rId9"/>
    <p:sldLayoutId id="2147484424" r:id="rId10"/>
    <p:sldLayoutId id="2147484425" r:id="rId11"/>
    <p:sldLayoutId id="2147484426" r:id="rId12"/>
    <p:sldLayoutId id="2147484427" r:id="rId13"/>
    <p:sldLayoutId id="2147484428" r:id="rId14"/>
    <p:sldLayoutId id="2147484429" r:id="rId15"/>
    <p:sldLayoutId id="2147484430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57579" y="730188"/>
            <a:ext cx="8001000" cy="2013439"/>
          </a:xfrm>
        </p:spPr>
        <p:txBody>
          <a:bodyPr>
            <a:normAutofit fontScale="90000"/>
          </a:bodyPr>
          <a:lstStyle/>
          <a:p>
            <a:r>
              <a:rPr lang="ru-RU" sz="8000" b="1" dirty="0">
                <a:solidFill>
                  <a:schemeClr val="accent5"/>
                </a:solidFill>
              </a:rPr>
              <a:t>ГРАНТ</a:t>
            </a:r>
            <a:r>
              <a:rPr lang="ru-RU" b="1" dirty="0">
                <a:solidFill>
                  <a:schemeClr val="accent5"/>
                </a:solidFill>
              </a:rPr>
              <a:t/>
            </a:r>
            <a:br>
              <a:rPr lang="ru-RU" b="1" dirty="0">
                <a:solidFill>
                  <a:schemeClr val="accent5"/>
                </a:solidFill>
              </a:rPr>
            </a:br>
            <a:r>
              <a:rPr lang="ru-RU" b="1" dirty="0">
                <a:solidFill>
                  <a:schemeClr val="accent5"/>
                </a:solidFill>
              </a:rPr>
              <a:t>СЕМЕЙНАЯ ФЕРМА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02423" y="2882537"/>
            <a:ext cx="9318423" cy="3169920"/>
          </a:xfrm>
        </p:spPr>
        <p:txBody>
          <a:bodyPr>
            <a:normAutofit/>
          </a:bodyPr>
          <a:lstStyle/>
          <a:p>
            <a:r>
              <a:rPr lang="ru-RU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</a:t>
            </a:r>
            <a:r>
              <a:rPr lang="ru-RU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емейная </a:t>
            </a:r>
            <a:r>
              <a:rPr lang="ru-RU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ферма - К(Ф)Х, число членов которого составляет 2 (включая главу КФХ) и более членов семьи (объединенных родством и (или) свойством) главы К(Ф)Х, или ИП, являющийся главой К(Ф)Х, в состав членов которого входят 2 и более членов семьи (объединенных родством и (или) свойством) указанного ИП, зарегистрированные гражданином Российской Федерации на сельской территории Республики Крым или на территории сельской агломерации Республики Крым, осуществляющие деятельность более 12 месяцев с даты регистрации, осуществляющие деятельность на сельской территории Республики Крым или на территории сельской агломерации Республики </a:t>
            </a:r>
            <a:r>
              <a:rPr lang="ru-RU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Крым</a:t>
            </a:r>
            <a:endParaRPr lang="ru-RU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95792" y="85535"/>
            <a:ext cx="1736481" cy="12893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92087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89212" y="95440"/>
            <a:ext cx="8915399" cy="889298"/>
          </a:xfrm>
        </p:spPr>
        <p:txBody>
          <a:bodyPr>
            <a:normAutofit fontScale="90000"/>
          </a:bodyPr>
          <a:lstStyle/>
          <a:p>
            <a:r>
              <a:rPr lang="ru-RU" sz="4300" b="1" dirty="0">
                <a:solidFill>
                  <a:schemeClr val="accent5"/>
                </a:solidFill>
              </a:rPr>
              <a:t>На что потратить </a:t>
            </a:r>
            <a:r>
              <a:rPr lang="ru-RU" sz="4300" b="1" dirty="0" smtClean="0">
                <a:solidFill>
                  <a:schemeClr val="accent5"/>
                </a:solidFill>
              </a:rPr>
              <a:t>грант</a:t>
            </a:r>
            <a:br>
              <a:rPr lang="ru-RU" sz="4300" b="1" dirty="0" smtClean="0">
                <a:solidFill>
                  <a:schemeClr val="accent5"/>
                </a:solidFill>
              </a:rPr>
            </a:br>
            <a:r>
              <a:rPr lang="ru-RU" sz="1700" dirty="0"/>
              <a:t>Целью предоставления гранта является финансовое обеспечение затрат </a:t>
            </a:r>
            <a:r>
              <a:rPr lang="ru-RU" sz="1700" b="1" dirty="0"/>
              <a:t>без</a:t>
            </a:r>
            <a:br>
              <a:rPr lang="ru-RU" sz="1700" b="1" dirty="0"/>
            </a:br>
            <a:r>
              <a:rPr lang="ru-RU" sz="1700" b="1" dirty="0"/>
              <a:t>учета налога на добавленную стоимость</a:t>
            </a:r>
            <a:r>
              <a:rPr lang="ru-RU" sz="1700" dirty="0"/>
              <a:t> по следующим мероприятиям в рамках реализации Программы:</a:t>
            </a:r>
            <a:endParaRPr lang="ru-RU" sz="1700" b="1" dirty="0">
              <a:solidFill>
                <a:schemeClr val="accent5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89212" y="1463040"/>
            <a:ext cx="8915399" cy="4955345"/>
          </a:xfrm>
        </p:spPr>
        <p:txBody>
          <a:bodyPr>
            <a:normAutofit fontScale="92500"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1400" dirty="0">
                <a:solidFill>
                  <a:schemeClr val="accent1"/>
                </a:solidFill>
              </a:rPr>
              <a:t>Разработка проектной документации</a:t>
            </a:r>
            <a:r>
              <a:rPr lang="ru-RU" sz="1400" b="1" dirty="0">
                <a:solidFill>
                  <a:schemeClr val="accent1"/>
                </a:solidFill>
              </a:rPr>
              <a:t> </a:t>
            </a:r>
            <a:r>
              <a:rPr lang="ru-RU" sz="1400" dirty="0">
                <a:solidFill>
                  <a:schemeClr val="accent1"/>
                </a:solidFill>
              </a:rPr>
              <a:t>строительства, реконструкции, ремонта или модернизации объектов для производства, хранения и переработки сельскохозяйственной продукции (объекты) ;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1400" dirty="0">
                <a:solidFill>
                  <a:schemeClr val="accent1"/>
                </a:solidFill>
              </a:rPr>
              <a:t>Приобретение, строительство, реконструкция, капитальный ремонт или модернизация </a:t>
            </a:r>
            <a:r>
              <a:rPr lang="ru-RU" sz="1400" dirty="0" smtClean="0">
                <a:solidFill>
                  <a:schemeClr val="accent1"/>
                </a:solidFill>
              </a:rPr>
              <a:t>объектов;</a:t>
            </a:r>
            <a:endParaRPr lang="ru-RU" sz="1400" dirty="0">
              <a:solidFill>
                <a:schemeClr val="accent1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1400" dirty="0">
                <a:solidFill>
                  <a:schemeClr val="accent1"/>
                </a:solidFill>
              </a:rPr>
              <a:t>Комплектация объектов оборудованием, с/х техникой и </a:t>
            </a:r>
            <a:r>
              <a:rPr lang="ru-RU" sz="1400" dirty="0" err="1">
                <a:solidFill>
                  <a:schemeClr val="accent1"/>
                </a:solidFill>
              </a:rPr>
              <a:t>спец.транспортом</a:t>
            </a:r>
            <a:r>
              <a:rPr lang="ru-RU" sz="1400" dirty="0">
                <a:solidFill>
                  <a:schemeClr val="accent1"/>
                </a:solidFill>
              </a:rPr>
              <a:t> и их монтаж. (Приказ МСХ РК от 27.07.2021г. № 373)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1400" dirty="0">
                <a:solidFill>
                  <a:schemeClr val="accent1"/>
                </a:solidFill>
              </a:rPr>
              <a:t>Приобретение с/х животных и птиц (за исключением свиней</a:t>
            </a:r>
            <a:r>
              <a:rPr lang="ru-RU" sz="1400" dirty="0" smtClean="0">
                <a:solidFill>
                  <a:schemeClr val="accent1"/>
                </a:solidFill>
              </a:rPr>
              <a:t>). </a:t>
            </a:r>
            <a:r>
              <a:rPr lang="ru-RU" sz="1400" dirty="0">
                <a:solidFill>
                  <a:schemeClr val="accent1"/>
                </a:solidFill>
              </a:rPr>
              <a:t>При этом планируемое маточное поголовье крупного рогатого скота не должно превышать 400 голов, овец (коз) - не более 500 условных голов;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1400" dirty="0">
                <a:solidFill>
                  <a:schemeClr val="accent1"/>
                </a:solidFill>
              </a:rPr>
              <a:t>Приобретение рыбопосадочного материала;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1400" dirty="0">
                <a:solidFill>
                  <a:schemeClr val="accent1"/>
                </a:solidFill>
              </a:rPr>
              <a:t>Приобретение автономных источников электро- и газоснабжения, обустройство автономных источников </a:t>
            </a:r>
            <a:r>
              <a:rPr lang="ru-RU" sz="1400" dirty="0" smtClean="0">
                <a:solidFill>
                  <a:schemeClr val="accent1"/>
                </a:solidFill>
              </a:rPr>
              <a:t>водоснабжения;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1400" u="sng" dirty="0" smtClean="0">
                <a:solidFill>
                  <a:schemeClr val="accent1"/>
                </a:solidFill>
              </a:rPr>
              <a:t>Приобретение земельных участков из земель сельскохозяйственного назначения, находящихся в муниципальной собственности;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1400" u="sng" dirty="0" smtClean="0">
                <a:solidFill>
                  <a:schemeClr val="accent1"/>
                </a:solidFill>
              </a:rPr>
              <a:t>Погашение не более 20% привлекаемого на реализацию БП льготного инвестиционного кредита в соответствии с постановлением Правительства РФ от  29.12. 2016 № 1528</a:t>
            </a:r>
          </a:p>
          <a:p>
            <a:r>
              <a:rPr lang="ru-RU" sz="2500" b="1" dirty="0" smtClean="0">
                <a:solidFill>
                  <a:schemeClr val="accent5"/>
                </a:solidFill>
              </a:rPr>
              <a:t>Размер </a:t>
            </a:r>
            <a:r>
              <a:rPr lang="ru-RU" sz="2500" b="1" dirty="0">
                <a:solidFill>
                  <a:schemeClr val="accent5"/>
                </a:solidFill>
              </a:rPr>
              <a:t>гранта</a:t>
            </a:r>
          </a:p>
          <a:p>
            <a:r>
              <a:rPr lang="ru-RU" sz="1600" b="1" dirty="0">
                <a:solidFill>
                  <a:schemeClr val="accent1"/>
                </a:solidFill>
              </a:rPr>
              <a:t>Не превышает 1</a:t>
            </a:r>
            <a:r>
              <a:rPr lang="en-US" sz="1600" b="1" dirty="0" smtClean="0">
                <a:solidFill>
                  <a:schemeClr val="accent1"/>
                </a:solidFill>
              </a:rPr>
              <a:t>5</a:t>
            </a:r>
            <a:r>
              <a:rPr lang="ru-RU" sz="1600" b="1" dirty="0" smtClean="0">
                <a:solidFill>
                  <a:schemeClr val="accent1"/>
                </a:solidFill>
              </a:rPr>
              <a:t> </a:t>
            </a:r>
            <a:r>
              <a:rPr lang="ru-RU" sz="1600" b="1" dirty="0">
                <a:solidFill>
                  <a:schemeClr val="accent1"/>
                </a:solidFill>
              </a:rPr>
              <a:t>млн. рублей, но не более 60% стоимости проекта.</a:t>
            </a:r>
          </a:p>
          <a:p>
            <a:endParaRPr lang="ru-RU" sz="1600" b="1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650" y="95440"/>
            <a:ext cx="1730619" cy="12849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99283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612531"/>
          </a:xfrm>
        </p:spPr>
        <p:txBody>
          <a:bodyPr>
            <a:normAutofit fontScale="90000"/>
          </a:bodyPr>
          <a:lstStyle/>
          <a:p>
            <a:r>
              <a:rPr lang="ru-RU" b="1" dirty="0">
                <a:solidFill>
                  <a:schemeClr val="bg2">
                    <a:lumMod val="50000"/>
                  </a:schemeClr>
                </a:solidFill>
              </a:rPr>
              <a:t>Критерии участия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950720" y="1301261"/>
            <a:ext cx="9553891" cy="5169207"/>
          </a:xfrm>
        </p:spPr>
        <p:txBody>
          <a:bodyPr>
            <a:normAutofit/>
          </a:bodyPr>
          <a:lstStyle/>
          <a:p>
            <a:pPr marL="342900" indent="-342900">
              <a:buAutoNum type="arabicPeriod"/>
            </a:pPr>
            <a:r>
              <a:rPr lang="ru-RU" sz="1600" dirty="0">
                <a:solidFill>
                  <a:schemeClr val="accent1"/>
                </a:solidFill>
              </a:rPr>
              <a:t>Продолжительность деятельности К(Ф)Х или </a:t>
            </a:r>
            <a:r>
              <a:rPr lang="ru-RU" sz="1600" dirty="0" smtClean="0">
                <a:solidFill>
                  <a:schemeClr val="accent1"/>
                </a:solidFill>
              </a:rPr>
              <a:t>ИП на дату подачи заявочной документации - более </a:t>
            </a:r>
            <a:r>
              <a:rPr lang="ru-RU" sz="1600" dirty="0">
                <a:solidFill>
                  <a:schemeClr val="accent1"/>
                </a:solidFill>
              </a:rPr>
              <a:t>12 </a:t>
            </a:r>
            <a:r>
              <a:rPr lang="ru-RU" sz="1600" dirty="0" smtClean="0">
                <a:solidFill>
                  <a:schemeClr val="accent1"/>
                </a:solidFill>
              </a:rPr>
              <a:t>месяцев, годовой </a:t>
            </a:r>
            <a:r>
              <a:rPr lang="ru-RU" sz="1600" dirty="0">
                <a:solidFill>
                  <a:schemeClr val="accent1"/>
                </a:solidFill>
              </a:rPr>
              <a:t>доход за отчетный финансовый год </a:t>
            </a:r>
            <a:r>
              <a:rPr lang="ru-RU" sz="1600" dirty="0" smtClean="0">
                <a:solidFill>
                  <a:schemeClr val="accent1"/>
                </a:solidFill>
              </a:rPr>
              <a:t>составляет не </a:t>
            </a:r>
            <a:r>
              <a:rPr lang="ru-RU" sz="1600" dirty="0">
                <a:solidFill>
                  <a:schemeClr val="accent1"/>
                </a:solidFill>
              </a:rPr>
              <a:t>более 200 млн. руб. Деятельность осуществляется на сельской территории или на территории сельской агломерации РК.</a:t>
            </a:r>
          </a:p>
          <a:p>
            <a:pPr marL="342900" indent="-342900">
              <a:buAutoNum type="arabicPeriod"/>
            </a:pPr>
            <a:r>
              <a:rPr lang="ru-RU" sz="1600" dirty="0">
                <a:solidFill>
                  <a:schemeClr val="accent1"/>
                </a:solidFill>
              </a:rPr>
              <a:t>Наличие земельного участка на дату подачи заявочной документации </a:t>
            </a:r>
            <a:r>
              <a:rPr lang="ru-RU" sz="1600" u="sng" dirty="0">
                <a:solidFill>
                  <a:schemeClr val="accent1"/>
                </a:solidFill>
              </a:rPr>
              <a:t>у участника конкурса или членов КФХ</a:t>
            </a:r>
            <a:r>
              <a:rPr lang="ru-RU" sz="1600" dirty="0">
                <a:solidFill>
                  <a:schemeClr val="accent1"/>
                </a:solidFill>
              </a:rPr>
              <a:t> для ведения деятельности в собственности или </a:t>
            </a:r>
            <a:r>
              <a:rPr lang="ru-RU" sz="1600" dirty="0" smtClean="0">
                <a:solidFill>
                  <a:schemeClr val="accent1"/>
                </a:solidFill>
              </a:rPr>
              <a:t>пользовании по договорам (</a:t>
            </a:r>
            <a:r>
              <a:rPr lang="ru-RU" sz="1600" dirty="0">
                <a:solidFill>
                  <a:schemeClr val="accent1"/>
                </a:solidFill>
              </a:rPr>
              <a:t>сроком не менее 5 лет), сведения о котором содержатся в Едином государственном реестре недвижимости (ЕГРН).</a:t>
            </a:r>
          </a:p>
          <a:p>
            <a:pPr marL="342900" indent="-342900">
              <a:buAutoNum type="arabicPeriod"/>
            </a:pPr>
            <a:r>
              <a:rPr lang="ru-RU" sz="1600" dirty="0" smtClean="0">
                <a:solidFill>
                  <a:schemeClr val="accent1"/>
                </a:solidFill>
              </a:rPr>
              <a:t>Получатель </a:t>
            </a:r>
            <a:r>
              <a:rPr lang="ru-RU" sz="1600" dirty="0">
                <a:solidFill>
                  <a:schemeClr val="accent1"/>
                </a:solidFill>
              </a:rPr>
              <a:t>гранта в отчетном финансовом году не привлекался к ответственности за несоблюдение запрета на выжигание сухой травянистой растительности, стерни, пожнивных остатков (за исключением рисовой соломы) на землях </a:t>
            </a:r>
            <a:r>
              <a:rPr lang="ru-RU" sz="1600" dirty="0" smtClean="0">
                <a:solidFill>
                  <a:schemeClr val="accent1"/>
                </a:solidFill>
              </a:rPr>
              <a:t>сельскохозяйственного назначения.</a:t>
            </a:r>
            <a:endParaRPr lang="ru-RU" sz="1600" dirty="0">
              <a:solidFill>
                <a:schemeClr val="accent1"/>
              </a:solidFill>
            </a:endParaRPr>
          </a:p>
          <a:p>
            <a:pPr marL="342900" indent="-342900">
              <a:buAutoNum type="arabicPeriod"/>
            </a:pPr>
            <a:r>
              <a:rPr lang="ru-RU" sz="1600" dirty="0">
                <a:solidFill>
                  <a:schemeClr val="accent1"/>
                </a:solidFill>
              </a:rPr>
              <a:t>П</a:t>
            </a:r>
            <a:r>
              <a:rPr lang="ru-RU" sz="1600" dirty="0" smtClean="0">
                <a:solidFill>
                  <a:schemeClr val="accent1"/>
                </a:solidFill>
              </a:rPr>
              <a:t>олное </a:t>
            </a:r>
            <a:r>
              <a:rPr lang="ru-RU" sz="1600" dirty="0">
                <a:solidFill>
                  <a:schemeClr val="accent1"/>
                </a:solidFill>
              </a:rPr>
              <a:t>освоение ранее предоставленного гранта в соответствии с Программой, но не ранее чем через 36 месяцев с даты получения ранее предоставленного гранта при условии реализации ранее представленного бизнес-плана в полном объеме и достижения плановых показателей деятельности</a:t>
            </a:r>
            <a:r>
              <a:rPr lang="ru-RU" sz="1600" b="0" i="0" dirty="0" smtClean="0">
                <a:solidFill>
                  <a:schemeClr val="accent1"/>
                </a:solidFill>
                <a:effectLst/>
                <a:latin typeface="+mj-lt"/>
              </a:rPr>
              <a:t>.</a:t>
            </a:r>
            <a:endParaRPr lang="ru-RU" sz="1600" dirty="0">
              <a:solidFill>
                <a:schemeClr val="accent1"/>
              </a:solidFill>
              <a:latin typeface="+mj-lt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443" y="84073"/>
            <a:ext cx="2073519" cy="15395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26759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89212" y="131885"/>
            <a:ext cx="8915399" cy="545123"/>
          </a:xfrm>
        </p:spPr>
        <p:txBody>
          <a:bodyPr>
            <a:normAutofit fontScale="90000"/>
          </a:bodyPr>
          <a:lstStyle/>
          <a:p>
            <a:r>
              <a:rPr lang="ru-RU" sz="4300" b="1" dirty="0">
                <a:solidFill>
                  <a:schemeClr val="accent5"/>
                </a:solidFill>
              </a:rPr>
              <a:t>Документы для получения гранта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953087" y="677009"/>
            <a:ext cx="9969623" cy="6005146"/>
          </a:xfrm>
        </p:spPr>
        <p:txBody>
          <a:bodyPr>
            <a:no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endParaRPr lang="ru-RU" sz="1300" dirty="0">
              <a:solidFill>
                <a:schemeClr val="accent1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1300" dirty="0" smtClean="0">
                <a:solidFill>
                  <a:schemeClr val="accent1"/>
                </a:solidFill>
              </a:rPr>
              <a:t>заявка </a:t>
            </a:r>
            <a:r>
              <a:rPr lang="ru-RU" sz="1300" dirty="0">
                <a:solidFill>
                  <a:schemeClr val="accent1"/>
                </a:solidFill>
              </a:rPr>
              <a:t>на участие в конкурсе и предоставление гранта, включающую согласие участника конкурса на публикацию (размещение) на официальном сайте Министерства </a:t>
            </a:r>
            <a:r>
              <a:rPr lang="ru-RU" sz="1300" dirty="0" smtClean="0">
                <a:solidFill>
                  <a:schemeClr val="accent1"/>
                </a:solidFill>
              </a:rPr>
              <a:t>("</a:t>
            </a:r>
            <a:r>
              <a:rPr lang="ru-RU" sz="1300" dirty="0">
                <a:solidFill>
                  <a:schemeClr val="accent1"/>
                </a:solidFill>
              </a:rPr>
              <a:t>Портал Правительства Республики </a:t>
            </a:r>
            <a:r>
              <a:rPr lang="ru-RU" sz="1300" dirty="0" smtClean="0">
                <a:solidFill>
                  <a:schemeClr val="accent1"/>
                </a:solidFill>
              </a:rPr>
              <a:t>Крым«) </a:t>
            </a:r>
            <a:r>
              <a:rPr lang="ru-RU" sz="1300" dirty="0">
                <a:solidFill>
                  <a:schemeClr val="accent1"/>
                </a:solidFill>
              </a:rPr>
              <a:t>в информационно-телекоммуникационной сети "Интернет" (https://msh.rk.gov.ru) информации об участнике </a:t>
            </a:r>
            <a:r>
              <a:rPr lang="ru-RU" sz="1300" dirty="0" smtClean="0">
                <a:solidFill>
                  <a:schemeClr val="accent1"/>
                </a:solidFill>
              </a:rPr>
              <a:t>конкурса, иной информации, а также информации о соответствии участника конкурса требованиям Порядка, указанным на 1-е число месяца подачи заявочной документации, по форме, утвержденной Министерством;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1300" dirty="0">
                <a:solidFill>
                  <a:schemeClr val="accent1"/>
                </a:solidFill>
              </a:rPr>
              <a:t>бизнес-план по форме, утвержденной приказом </a:t>
            </a:r>
            <a:r>
              <a:rPr lang="ru-RU" sz="1300" dirty="0" smtClean="0">
                <a:solidFill>
                  <a:schemeClr val="accent1"/>
                </a:solidFill>
              </a:rPr>
              <a:t>Министерства;</a:t>
            </a:r>
            <a:endParaRPr lang="ru-RU" sz="1300" dirty="0">
              <a:solidFill>
                <a:schemeClr val="accent1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1300" dirty="0">
                <a:solidFill>
                  <a:schemeClr val="accent1"/>
                </a:solidFill>
              </a:rPr>
              <a:t>копию документа, удостоверяющий полномочия представителя </a:t>
            </a:r>
            <a:r>
              <a:rPr lang="ru-RU" sz="1300" dirty="0" smtClean="0">
                <a:solidFill>
                  <a:schemeClr val="accent1"/>
                </a:solidFill>
              </a:rPr>
              <a:t>участника конкурса </a:t>
            </a:r>
            <a:r>
              <a:rPr lang="ru-RU" sz="1300" dirty="0">
                <a:solidFill>
                  <a:schemeClr val="accent1"/>
                </a:solidFill>
              </a:rPr>
              <a:t>(в случае обращения с заявочной документацией представителя участника конкурса </a:t>
            </a:r>
            <a:r>
              <a:rPr lang="ru-RU" sz="1300" dirty="0" smtClean="0">
                <a:solidFill>
                  <a:schemeClr val="accent1"/>
                </a:solidFill>
              </a:rPr>
              <a:t>);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1300" dirty="0">
                <a:solidFill>
                  <a:schemeClr val="accent1"/>
                </a:solidFill>
              </a:rPr>
              <a:t>документы об отсутствии неисполненных обязанностей по уплате налогов, сборов, страховых взносов, пеней, штрафов, процентов, подлежащих уплате в соответствии с законодательством РФ, по состоянию на дату не ранее 30 календарных дней до даты подачи заявочной документации, выданный территориальным органом ФНС</a:t>
            </a:r>
            <a:r>
              <a:rPr lang="ru-RU" sz="1300" dirty="0" smtClean="0">
                <a:solidFill>
                  <a:schemeClr val="accent1"/>
                </a:solidFill>
              </a:rPr>
              <a:t>;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1300" dirty="0">
                <a:solidFill>
                  <a:schemeClr val="accent1"/>
                </a:solidFill>
              </a:rPr>
              <a:t>справку из кредитной организации, подтверждающую наличие на счете участника конкурса денежных средств не менее 10% суммы затрат, предусмотренных планом расходов гранта, по состоянию на дату не ранее 5 календарных дней до даты подачи заявочной документации</a:t>
            </a:r>
            <a:r>
              <a:rPr lang="ru-RU" sz="1300" dirty="0" smtClean="0">
                <a:solidFill>
                  <a:schemeClr val="accent1"/>
                </a:solidFill>
              </a:rPr>
              <a:t>;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1300" dirty="0">
                <a:solidFill>
                  <a:schemeClr val="accent1"/>
                </a:solidFill>
              </a:rPr>
              <a:t>письмо юридического лица о готовности в случае получения участником конкурса гранта предоставить ему кредит (заем) в необходимом объеме по состоянию на дату не ранее 5 дней до даты подачи заявочной документации в Министерство (предоставляется в случае, если в соответствии с бизнес-планом предусматривается привлечение кредитных (заемных) средств (не менее 30 процентов суммы затрат, предусмотренных бизнес-планом);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1300" dirty="0">
                <a:solidFill>
                  <a:schemeClr val="accent1"/>
                </a:solidFill>
              </a:rPr>
              <a:t>копия соглашения о создании </a:t>
            </a:r>
            <a:r>
              <a:rPr lang="ru-RU" sz="1300" dirty="0" smtClean="0">
                <a:solidFill>
                  <a:schemeClr val="accent1"/>
                </a:solidFill>
              </a:rPr>
              <a:t>КФХ, </a:t>
            </a:r>
            <a:r>
              <a:rPr lang="ru-RU" sz="1300" dirty="0">
                <a:solidFill>
                  <a:schemeClr val="accent1"/>
                </a:solidFill>
              </a:rPr>
              <a:t>заключенного между членами КФХ, </a:t>
            </a:r>
            <a:r>
              <a:rPr lang="ru-RU" sz="1300" u="sng" dirty="0" smtClean="0">
                <a:solidFill>
                  <a:schemeClr val="accent1"/>
                </a:solidFill>
              </a:rPr>
              <a:t>протоколы (решения) о приеме членов КФХ (при наличии)</a:t>
            </a:r>
            <a:r>
              <a:rPr lang="ru-RU" sz="1300" dirty="0" smtClean="0">
                <a:solidFill>
                  <a:schemeClr val="accent1"/>
                </a:solidFill>
              </a:rPr>
              <a:t>, а </a:t>
            </a:r>
            <a:r>
              <a:rPr lang="ru-RU" sz="1300" dirty="0">
                <a:solidFill>
                  <a:schemeClr val="accent1"/>
                </a:solidFill>
              </a:rPr>
              <a:t>также копии документов, подтверждающих родство или свойство членов КФХ;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1300" dirty="0">
                <a:solidFill>
                  <a:schemeClr val="accent1"/>
                </a:solidFill>
              </a:rPr>
              <a:t>копии документов, подтверждающих назначение руководителя и главного бухгалтера (для участников конкурса - юридических лиц</a:t>
            </a:r>
            <a:r>
              <a:rPr lang="ru-RU" sz="1300" dirty="0" smtClean="0">
                <a:solidFill>
                  <a:schemeClr val="accent1"/>
                </a:solidFill>
              </a:rPr>
              <a:t>);</a:t>
            </a:r>
            <a:endParaRPr lang="ru-RU" sz="1300" dirty="0">
              <a:solidFill>
                <a:schemeClr val="accent1"/>
              </a:solidFill>
            </a:endParaRPr>
          </a:p>
          <a:p>
            <a:endParaRPr lang="ru-RU" sz="16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013" y="131885"/>
            <a:ext cx="1669074" cy="12392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24484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FCF9F3D5-A7D9-4268-9427-1C38CBDEA120}"/>
              </a:ext>
            </a:extLst>
          </p:cNvPr>
          <p:cNvSpPr txBox="1"/>
          <p:nvPr/>
        </p:nvSpPr>
        <p:spPr>
          <a:xfrm>
            <a:off x="1491300" y="639783"/>
            <a:ext cx="10482311" cy="60170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sz="1300" dirty="0">
                <a:solidFill>
                  <a:schemeClr val="accent1"/>
                </a:solidFill>
              </a:rPr>
              <a:t>копии учредительных документов и устава (для участников конкурса - юридических лиц);</a:t>
            </a:r>
            <a:endParaRPr lang="ru-RU" sz="1300" dirty="0" smtClean="0">
              <a:solidFill>
                <a:schemeClr val="accent1"/>
              </a:solidFill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endParaRPr lang="ru-RU" sz="1300" dirty="0">
              <a:solidFill>
                <a:schemeClr val="accent1"/>
              </a:solidFill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sz="1300" dirty="0" smtClean="0">
                <a:solidFill>
                  <a:schemeClr val="accent1"/>
                </a:solidFill>
              </a:rPr>
              <a:t>копии </a:t>
            </a:r>
            <a:r>
              <a:rPr lang="ru-RU" sz="1300" dirty="0">
                <a:solidFill>
                  <a:schemeClr val="accent1"/>
                </a:solidFill>
              </a:rPr>
              <a:t>документов, подтверждающих наличие у заявителя или членов КФХ в собственности или пользовании земельного участка для ведения деятельности</a:t>
            </a:r>
            <a:r>
              <a:rPr lang="ru-RU" sz="1300" dirty="0" smtClean="0">
                <a:solidFill>
                  <a:schemeClr val="accent1"/>
                </a:solidFill>
              </a:rPr>
              <a:t>;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endParaRPr lang="ru-RU" sz="1300" dirty="0">
              <a:solidFill>
                <a:schemeClr val="accent1"/>
              </a:solidFill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sz="1300" dirty="0">
                <a:solidFill>
                  <a:schemeClr val="accent1"/>
                </a:solidFill>
              </a:rPr>
              <a:t>копию Сведений о сборе урожая сельскохозяйственных культур по форме федерального статистического наблюдения № 2-фермер за отчетный финансовый </a:t>
            </a:r>
            <a:r>
              <a:rPr lang="ru-RU" sz="1300" dirty="0" smtClean="0">
                <a:solidFill>
                  <a:schemeClr val="accent1"/>
                </a:solidFill>
              </a:rPr>
              <a:t>год с отметкой об их принятии в </a:t>
            </a:r>
            <a:r>
              <a:rPr lang="ru-RU" sz="1300" dirty="0" err="1" smtClean="0">
                <a:solidFill>
                  <a:schemeClr val="accent1"/>
                </a:solidFill>
              </a:rPr>
              <a:t>Крымстате</a:t>
            </a:r>
            <a:r>
              <a:rPr lang="ru-RU" sz="1300" dirty="0" smtClean="0">
                <a:solidFill>
                  <a:schemeClr val="accent1"/>
                </a:solidFill>
              </a:rPr>
              <a:t> или </a:t>
            </a:r>
            <a:r>
              <a:rPr lang="ru-RU" sz="1300" dirty="0">
                <a:solidFill>
                  <a:schemeClr val="accent1"/>
                </a:solidFill>
              </a:rPr>
              <a:t>с подтверждением о приеме статистической отчетности в электронном виде (для участников конкурса, развивающих СФ по направлению растениеводство</a:t>
            </a:r>
            <a:r>
              <a:rPr lang="ru-RU" sz="1300" dirty="0" smtClean="0">
                <a:solidFill>
                  <a:schemeClr val="accent1"/>
                </a:solidFill>
              </a:rPr>
              <a:t>);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endParaRPr lang="ru-RU" sz="1300" dirty="0">
              <a:solidFill>
                <a:schemeClr val="accent1"/>
              </a:solidFill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sz="1300" dirty="0">
                <a:solidFill>
                  <a:schemeClr val="accent1"/>
                </a:solidFill>
              </a:rPr>
              <a:t>копии договоров (предварительных договоров) на приобретение необходимого объема кормов для сельскохозяйственных животных и (или) копию Сведений о сборе урожая сельскохозяйственных культур по форме федерального статистического наблюдения № 2-фермер за отчетный финансовый </a:t>
            </a:r>
            <a:r>
              <a:rPr lang="ru-RU" sz="1300" dirty="0" smtClean="0">
                <a:solidFill>
                  <a:schemeClr val="accent1"/>
                </a:solidFill>
              </a:rPr>
              <a:t>год </a:t>
            </a:r>
            <a:r>
              <a:rPr lang="ru-RU" sz="1300" dirty="0">
                <a:solidFill>
                  <a:schemeClr val="accent1"/>
                </a:solidFill>
              </a:rPr>
              <a:t>с отметкой об их принятии в </a:t>
            </a:r>
            <a:r>
              <a:rPr lang="ru-RU" sz="1300" dirty="0" err="1">
                <a:solidFill>
                  <a:schemeClr val="accent1"/>
                </a:solidFill>
              </a:rPr>
              <a:t>Крымстате</a:t>
            </a:r>
            <a:r>
              <a:rPr lang="ru-RU" sz="1300" dirty="0">
                <a:solidFill>
                  <a:schemeClr val="accent1"/>
                </a:solidFill>
              </a:rPr>
              <a:t> или с подтверждением о приеме статистической отчетности в электронном виде (для участников конкурса, развивающих СФ по направлению </a:t>
            </a:r>
            <a:r>
              <a:rPr lang="ru-RU" sz="1300" dirty="0" smtClean="0">
                <a:solidFill>
                  <a:schemeClr val="accent1"/>
                </a:solidFill>
              </a:rPr>
              <a:t>животноводство);</a:t>
            </a:r>
            <a:endParaRPr lang="ru-RU" sz="1300" dirty="0">
              <a:solidFill>
                <a:schemeClr val="accent1"/>
              </a:solidFill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endParaRPr lang="ru-RU" sz="1300" dirty="0">
              <a:solidFill>
                <a:schemeClr val="accent1"/>
              </a:solidFill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sz="1300" dirty="0">
                <a:solidFill>
                  <a:schemeClr val="accent1"/>
                </a:solidFill>
              </a:rPr>
              <a:t>копию Сведений о производстве продукции животноводства и поголовье скота по </a:t>
            </a:r>
            <a:r>
              <a:rPr lang="ru-RU" sz="1300" dirty="0" smtClean="0">
                <a:solidFill>
                  <a:schemeClr val="accent1"/>
                </a:solidFill>
              </a:rPr>
              <a:t>форме федерального </a:t>
            </a:r>
            <a:r>
              <a:rPr lang="ru-RU" sz="1300" dirty="0">
                <a:solidFill>
                  <a:schemeClr val="accent1"/>
                </a:solidFill>
              </a:rPr>
              <a:t>статистического наблюдения N 3-фермер за отчетный финансовый год, с </a:t>
            </a:r>
            <a:r>
              <a:rPr lang="ru-RU" sz="1300" dirty="0" smtClean="0">
                <a:solidFill>
                  <a:schemeClr val="accent1"/>
                </a:solidFill>
              </a:rPr>
              <a:t>отметкой об </a:t>
            </a:r>
            <a:r>
              <a:rPr lang="ru-RU" sz="1300" dirty="0">
                <a:solidFill>
                  <a:schemeClr val="accent1"/>
                </a:solidFill>
              </a:rPr>
              <a:t>их принятии </a:t>
            </a:r>
            <a:r>
              <a:rPr lang="ru-RU" sz="1300" dirty="0" err="1">
                <a:solidFill>
                  <a:schemeClr val="accent1"/>
                </a:solidFill>
              </a:rPr>
              <a:t>Крымстатом</a:t>
            </a:r>
            <a:r>
              <a:rPr lang="ru-RU" sz="1300" dirty="0">
                <a:solidFill>
                  <a:schemeClr val="accent1"/>
                </a:solidFill>
              </a:rPr>
              <a:t> или с подтверждением о приеме статистической отчетности </a:t>
            </a:r>
            <a:r>
              <a:rPr lang="ru-RU" sz="1300" dirty="0" smtClean="0">
                <a:solidFill>
                  <a:schemeClr val="accent1"/>
                </a:solidFill>
              </a:rPr>
              <a:t>в электронном </a:t>
            </a:r>
            <a:r>
              <a:rPr lang="ru-RU" sz="1300" dirty="0">
                <a:solidFill>
                  <a:schemeClr val="accent1"/>
                </a:solidFill>
              </a:rPr>
              <a:t>виде, или копию Сведений о реализации продукции товарного </a:t>
            </a:r>
            <a:r>
              <a:rPr lang="ru-RU" sz="1300" dirty="0" smtClean="0">
                <a:solidFill>
                  <a:schemeClr val="accent1"/>
                </a:solidFill>
              </a:rPr>
              <a:t>рыбоводства (</a:t>
            </a:r>
            <a:r>
              <a:rPr lang="ru-RU" sz="1300" dirty="0" err="1" smtClean="0">
                <a:solidFill>
                  <a:schemeClr val="accent1"/>
                </a:solidFill>
              </a:rPr>
              <a:t>аквакультуры</a:t>
            </a:r>
            <a:r>
              <a:rPr lang="ru-RU" sz="1300" dirty="0">
                <a:solidFill>
                  <a:schemeClr val="accent1"/>
                </a:solidFill>
              </a:rPr>
              <a:t>) согласно форме, утвержденной Министерством, за отчетный финансовый год (</a:t>
            </a:r>
            <a:r>
              <a:rPr lang="ru-RU" sz="1300" dirty="0" smtClean="0">
                <a:solidFill>
                  <a:schemeClr val="accent1"/>
                </a:solidFill>
              </a:rPr>
              <a:t>по направлению </a:t>
            </a:r>
            <a:r>
              <a:rPr lang="ru-RU" sz="1300" dirty="0">
                <a:solidFill>
                  <a:schemeClr val="accent1"/>
                </a:solidFill>
              </a:rPr>
              <a:t>деятельности участника конкурса) (для участников конкурса, развивающих СФ </a:t>
            </a:r>
            <a:r>
              <a:rPr lang="ru-RU" sz="1300" dirty="0" smtClean="0">
                <a:solidFill>
                  <a:schemeClr val="accent1"/>
                </a:solidFill>
              </a:rPr>
              <a:t>по направлению </a:t>
            </a:r>
            <a:r>
              <a:rPr lang="ru-RU" sz="1300" dirty="0">
                <a:solidFill>
                  <a:schemeClr val="accent1"/>
                </a:solidFill>
              </a:rPr>
              <a:t>животноводство</a:t>
            </a:r>
            <a:r>
              <a:rPr lang="ru-RU" sz="1300" dirty="0" smtClean="0">
                <a:solidFill>
                  <a:schemeClr val="accent1"/>
                </a:solidFill>
              </a:rPr>
              <a:t>);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endParaRPr lang="ru-RU" sz="1300" dirty="0">
              <a:solidFill>
                <a:schemeClr val="accent1"/>
              </a:solidFill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sz="1300" dirty="0" smtClean="0">
                <a:solidFill>
                  <a:schemeClr val="accent1"/>
                </a:solidFill>
              </a:rPr>
              <a:t>справку </a:t>
            </a:r>
            <a:r>
              <a:rPr lang="ru-RU" sz="1300" dirty="0">
                <a:solidFill>
                  <a:schemeClr val="accent1"/>
                </a:solidFill>
              </a:rPr>
              <a:t>о регистрации и идентификации животных, выданную государственными бюджетными учреждениями Республики Крым, отнесенными к ведению Государственного комитета ветеринарии Республики Крым, на дату не ранее 30 календарных дней до даты подачи заявочной документации в Министерство (для участников конкурса, развивающих СФ по направлению животноводство</a:t>
            </a:r>
            <a:r>
              <a:rPr lang="ru-RU" sz="1300" dirty="0" smtClean="0">
                <a:solidFill>
                  <a:schemeClr val="accent1"/>
                </a:solidFill>
              </a:rPr>
              <a:t>);</a:t>
            </a:r>
          </a:p>
          <a:p>
            <a:pPr algn="just"/>
            <a:endParaRPr lang="ru-RU" sz="1300" b="0" i="0" dirty="0" smtClean="0">
              <a:solidFill>
                <a:schemeClr val="accent1"/>
              </a:solidFill>
              <a:effectLst/>
            </a:endParaRPr>
          </a:p>
          <a:p>
            <a:pPr algn="just"/>
            <a:endParaRPr lang="ru-RU" sz="800" b="0" i="0" dirty="0">
              <a:solidFill>
                <a:schemeClr val="accent1"/>
              </a:solidFill>
              <a:effectLst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13063"/>
            <a:ext cx="1690620" cy="12552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44738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45624" y="766928"/>
            <a:ext cx="10023565" cy="39395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ru-RU" sz="800" dirty="0">
              <a:solidFill>
                <a:schemeClr val="accent1"/>
              </a:solidFill>
            </a:endParaRPr>
          </a:p>
          <a:p>
            <a:endParaRPr lang="ru-RU" sz="8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300" dirty="0" smtClean="0">
                <a:solidFill>
                  <a:schemeClr val="accent1"/>
                </a:solidFill>
              </a:rPr>
              <a:t>сведения </a:t>
            </a:r>
            <a:r>
              <a:rPr lang="ru-RU" sz="1300" dirty="0">
                <a:solidFill>
                  <a:schemeClr val="accent1"/>
                </a:solidFill>
              </a:rPr>
              <a:t>об эпизоотическом состоянии и соответствии объектов СФ ветеринарно-санитарным правилам, выданные по состоянию на дату не ранее 30 календарных дней до даты подачи заявочной документации в Министерство (для участников конкурса, развивающих СФ по направлению животноводство</a:t>
            </a:r>
            <a:r>
              <a:rPr lang="ru-RU" sz="1300" dirty="0" smtClean="0">
                <a:solidFill>
                  <a:schemeClr val="accent1"/>
                </a:solidFill>
              </a:rPr>
              <a:t>);</a:t>
            </a:r>
          </a:p>
          <a:p>
            <a:pPr algn="just"/>
            <a:endParaRPr lang="ru-RU" sz="1300" dirty="0" smtClean="0">
              <a:solidFill>
                <a:schemeClr val="accent1"/>
              </a:solidFill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sz="1300" dirty="0" smtClean="0">
                <a:solidFill>
                  <a:schemeClr val="accent1"/>
                </a:solidFill>
              </a:rPr>
              <a:t>документ об отсутствии сведений о дисквалифицированных руководителе, членах коллегиального исполнительного органа, лице, исполняющем функции единоличного исполнительного органа, или главном бухгалтере участника конкурса, являющегося юридическим лицом, или ИП в реестре дисквалифицированных лиц по состоянию на дату не ранее 30 календарных дней до даты подачи заявочной документации, выданный территориальным органом ФНС;</a:t>
            </a:r>
          </a:p>
          <a:p>
            <a:pPr algn="just"/>
            <a:endParaRPr lang="ru-RU" sz="1300" dirty="0">
              <a:solidFill>
                <a:schemeClr val="accent1"/>
              </a:solidFill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sz="1300" dirty="0">
                <a:solidFill>
                  <a:schemeClr val="accent1"/>
                </a:solidFill>
              </a:rPr>
              <a:t>справку, подтверждающую статус сельскохозяйственного товаропроизводителя участника конкурса за отчетный финансовый год, по форме, утвержденной Министерством (для ИП);</a:t>
            </a:r>
          </a:p>
          <a:p>
            <a:pPr algn="just"/>
            <a:endParaRPr lang="ru-RU" sz="1300" dirty="0">
              <a:solidFill>
                <a:schemeClr val="accent1"/>
              </a:solidFill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sz="1300" dirty="0">
                <a:solidFill>
                  <a:schemeClr val="accent1"/>
                </a:solidFill>
              </a:rPr>
              <a:t>документ, подтверждающий членство в сельскохозяйственном потребительском кооперативе, зарегистрированном на сельской территории Республики Крым или на территории сельской агломерации Республики Крым (далее – </a:t>
            </a:r>
            <a:r>
              <a:rPr lang="ru-RU" sz="1300" dirty="0" err="1">
                <a:solidFill>
                  <a:schemeClr val="accent1"/>
                </a:solidFill>
              </a:rPr>
              <a:t>СПоК</a:t>
            </a:r>
            <a:r>
              <a:rPr lang="ru-RU" sz="1300" dirty="0">
                <a:solidFill>
                  <a:schemeClr val="accent1"/>
                </a:solidFill>
              </a:rPr>
              <a:t>) (при наличии);</a:t>
            </a:r>
          </a:p>
          <a:p>
            <a:pPr algn="just"/>
            <a:endParaRPr lang="ru-RU" sz="1300" dirty="0">
              <a:solidFill>
                <a:schemeClr val="accent1"/>
              </a:solidFill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sz="1300" dirty="0">
                <a:solidFill>
                  <a:schemeClr val="accent1"/>
                </a:solidFill>
              </a:rPr>
              <a:t>участник конкурса вправе предоставить выписку из ЕГРЮЛ (ЕГРИП);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7680" y="326274"/>
            <a:ext cx="1690620" cy="12552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24164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5863F4DB-798D-47F8-AABF-5583E3D26ABA}"/>
              </a:ext>
            </a:extLst>
          </p:cNvPr>
          <p:cNvSpPr txBox="1"/>
          <p:nvPr/>
        </p:nvSpPr>
        <p:spPr>
          <a:xfrm>
            <a:off x="1429305" y="102924"/>
            <a:ext cx="10502283" cy="60785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ru-RU" sz="1300" dirty="0">
              <a:solidFill>
                <a:schemeClr val="accent1"/>
              </a:solidFill>
            </a:endParaRPr>
          </a:p>
          <a:p>
            <a:pPr algn="just"/>
            <a:r>
              <a:rPr lang="ru-RU" sz="1300" b="1" dirty="0">
                <a:solidFill>
                  <a:schemeClr val="accent1"/>
                </a:solidFill>
              </a:rPr>
              <a:t>К</a:t>
            </a:r>
            <a:r>
              <a:rPr lang="ru-RU" sz="1300" b="1" i="0" dirty="0">
                <a:solidFill>
                  <a:schemeClr val="accent1"/>
                </a:solidFill>
                <a:effectLst/>
              </a:rPr>
              <a:t>роме указанных документов участник дополнительно представляет в Министерство в случае, если грант </a:t>
            </a:r>
            <a:r>
              <a:rPr lang="ru-RU" sz="1300" b="1" i="0" dirty="0" smtClean="0">
                <a:solidFill>
                  <a:schemeClr val="accent1"/>
                </a:solidFill>
                <a:effectLst/>
              </a:rPr>
              <a:t>предоставляется на:</a:t>
            </a:r>
            <a:endParaRPr lang="ru-RU" sz="1300" b="1" i="0" dirty="0">
              <a:solidFill>
                <a:schemeClr val="accent1"/>
              </a:solidFill>
              <a:effectLst/>
            </a:endParaRPr>
          </a:p>
          <a:p>
            <a:pPr algn="just"/>
            <a:endParaRPr lang="ru-RU" sz="1300" b="0" i="0" dirty="0">
              <a:solidFill>
                <a:schemeClr val="accent1"/>
              </a:solidFill>
              <a:effectLst/>
            </a:endParaRPr>
          </a:p>
          <a:p>
            <a:pPr algn="just"/>
            <a:r>
              <a:rPr lang="ru-RU" sz="1300" b="0" i="0" dirty="0">
                <a:solidFill>
                  <a:schemeClr val="accent1"/>
                </a:solidFill>
                <a:effectLst/>
              </a:rPr>
              <a:t> </a:t>
            </a:r>
            <a:r>
              <a:rPr lang="ru-RU" sz="1200" b="0" i="0" dirty="0">
                <a:solidFill>
                  <a:schemeClr val="accent1"/>
                </a:solidFill>
                <a:effectLst/>
              </a:rPr>
              <a:t>а) </a:t>
            </a:r>
            <a:r>
              <a:rPr lang="ru-RU" sz="1200" b="0" i="0" u="sng" dirty="0" smtClean="0">
                <a:solidFill>
                  <a:schemeClr val="accent1"/>
                </a:solidFill>
                <a:effectLst/>
              </a:rPr>
              <a:t>приобретение </a:t>
            </a:r>
            <a:r>
              <a:rPr lang="ru-RU" sz="1200" b="0" i="0" u="sng" dirty="0">
                <a:solidFill>
                  <a:schemeClr val="accent1"/>
                </a:solidFill>
                <a:effectLst/>
              </a:rPr>
              <a:t>в собственность объекта</a:t>
            </a:r>
            <a:r>
              <a:rPr lang="ru-RU" sz="1200" b="0" i="0" u="sng" dirty="0" smtClean="0">
                <a:solidFill>
                  <a:schemeClr val="accent1"/>
                </a:solidFill>
                <a:effectLst/>
              </a:rPr>
              <a:t>:</a:t>
            </a:r>
          </a:p>
          <a:p>
            <a:pPr algn="just"/>
            <a:endParaRPr lang="ru-RU" sz="1200" b="0" i="0" u="sng" dirty="0">
              <a:solidFill>
                <a:schemeClr val="accent1"/>
              </a:solidFill>
              <a:effectLst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sz="1200" b="0" i="0" dirty="0">
                <a:solidFill>
                  <a:schemeClr val="accent1"/>
                </a:solidFill>
                <a:effectLst/>
              </a:rPr>
              <a:t> копию предварительного договора купли-продажи объекта;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sz="1200" b="0" i="0" dirty="0">
                <a:solidFill>
                  <a:schemeClr val="accent1"/>
                </a:solidFill>
                <a:effectLst/>
              </a:rPr>
              <a:t>копию выписки из ЕГРН, датой выдачи не ранее 30 календарных дней до даты подачи заявочной документации, с указанием зарегистрированных прав на объект;</a:t>
            </a:r>
          </a:p>
          <a:p>
            <a:pPr algn="just"/>
            <a:endParaRPr lang="ru-RU" sz="1200" b="0" i="0" dirty="0">
              <a:solidFill>
                <a:schemeClr val="accent1"/>
              </a:solidFill>
              <a:effectLst/>
            </a:endParaRPr>
          </a:p>
          <a:p>
            <a:pPr algn="just"/>
            <a:r>
              <a:rPr lang="ru-RU" sz="1200" b="0" i="0" dirty="0">
                <a:solidFill>
                  <a:schemeClr val="accent1"/>
                </a:solidFill>
                <a:effectLst/>
              </a:rPr>
              <a:t>б) </a:t>
            </a:r>
            <a:r>
              <a:rPr lang="ru-RU" sz="1200" b="0" i="0" u="sng" dirty="0" smtClean="0">
                <a:solidFill>
                  <a:schemeClr val="accent1"/>
                </a:solidFill>
                <a:effectLst/>
              </a:rPr>
              <a:t>реконструкцию</a:t>
            </a:r>
            <a:r>
              <a:rPr lang="ru-RU" sz="1200" b="0" i="0" u="sng" dirty="0">
                <a:solidFill>
                  <a:schemeClr val="accent1"/>
                </a:solidFill>
                <a:effectLst/>
              </a:rPr>
              <a:t>, капитальный ремонт или модернизацию объекта</a:t>
            </a:r>
            <a:r>
              <a:rPr lang="ru-RU" sz="1200" b="0" i="0" u="sng" dirty="0" smtClean="0">
                <a:solidFill>
                  <a:schemeClr val="accent1"/>
                </a:solidFill>
                <a:effectLst/>
              </a:rPr>
              <a:t>:</a:t>
            </a:r>
          </a:p>
          <a:p>
            <a:pPr algn="just"/>
            <a:endParaRPr lang="ru-RU" sz="1200" b="0" i="0" u="sng" dirty="0">
              <a:solidFill>
                <a:schemeClr val="accent1"/>
              </a:solidFill>
              <a:effectLst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sz="1200" b="0" i="0" dirty="0">
                <a:solidFill>
                  <a:schemeClr val="accent1"/>
                </a:solidFill>
                <a:effectLst/>
              </a:rPr>
              <a:t> копию выписки из ЕГРН, датой выдачи не ранее 30 календарных дней до даты подачи заявочной документации, содержащую сведения о зарегистрированном праве собственности участника конкурса или членов К(Ф)Х, на объект, который планируется реконструировать, ремонтировать или модернизировать;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sz="1200" b="0" i="0" dirty="0">
                <a:solidFill>
                  <a:schemeClr val="accent1"/>
                </a:solidFill>
                <a:effectLst/>
              </a:rPr>
              <a:t>сводный и (или) объектный сметный расчет на реконструкцию, капитальный ремонт или модернизацию объекта;</a:t>
            </a:r>
          </a:p>
          <a:p>
            <a:pPr algn="just"/>
            <a:endParaRPr lang="ru-RU" sz="1200" b="0" i="0" dirty="0">
              <a:solidFill>
                <a:schemeClr val="accent1"/>
              </a:solidFill>
              <a:effectLst/>
            </a:endParaRPr>
          </a:p>
          <a:p>
            <a:pPr algn="just"/>
            <a:r>
              <a:rPr lang="ru-RU" sz="1200" b="0" i="0" dirty="0">
                <a:solidFill>
                  <a:schemeClr val="accent1"/>
                </a:solidFill>
                <a:effectLst/>
              </a:rPr>
              <a:t>в) </a:t>
            </a:r>
            <a:r>
              <a:rPr lang="ru-RU" sz="1200" b="0" i="0" u="sng" dirty="0" smtClean="0">
                <a:solidFill>
                  <a:schemeClr val="accent1"/>
                </a:solidFill>
                <a:effectLst/>
              </a:rPr>
              <a:t>строительство </a:t>
            </a:r>
            <a:r>
              <a:rPr lang="ru-RU" sz="1200" b="0" i="0" u="sng" dirty="0">
                <a:solidFill>
                  <a:schemeClr val="accent1"/>
                </a:solidFill>
                <a:effectLst/>
              </a:rPr>
              <a:t>объекта (за исключением случаев строительства некапитальных строений и сооружений</a:t>
            </a:r>
            <a:r>
              <a:rPr lang="ru-RU" sz="1200" b="0" i="0" u="sng" dirty="0" smtClean="0">
                <a:solidFill>
                  <a:schemeClr val="accent1"/>
                </a:solidFill>
                <a:effectLst/>
              </a:rPr>
              <a:t>):</a:t>
            </a:r>
          </a:p>
          <a:p>
            <a:pPr algn="just"/>
            <a:endParaRPr lang="ru-RU" sz="1200" b="0" i="0" u="sng" dirty="0">
              <a:solidFill>
                <a:schemeClr val="accent1"/>
              </a:solidFill>
              <a:effectLst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sz="1200" b="0" i="0" dirty="0">
                <a:solidFill>
                  <a:schemeClr val="accent1"/>
                </a:solidFill>
                <a:effectLst/>
              </a:rPr>
              <a:t> выписку из ЕГРН, содержащую сведения о зарегистрированном праве собственности участника конкурса или членов К(Ф)Х, на земельный участок, на котором планируется строительство объекта, датой выдачи не ранее 30 календарных дней до даты подачи заявочной документации;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sz="1200" b="0" i="0" dirty="0">
                <a:solidFill>
                  <a:schemeClr val="accent1"/>
                </a:solidFill>
                <a:effectLst/>
              </a:rPr>
              <a:t>копию проектно-сметной (проектной) документации на строительство объекта с положительным заключением государственной либо негосударственной экспертизы о проверке достоверности определения сметной стоимости объекта;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sz="1200" b="0" i="0" dirty="0">
                <a:solidFill>
                  <a:schemeClr val="accent1"/>
                </a:solidFill>
                <a:effectLst/>
              </a:rPr>
              <a:t>копию разрешения на строительство объекта в случае, предусмотренном законодательством РФ;</a:t>
            </a:r>
          </a:p>
          <a:p>
            <a:pPr algn="just"/>
            <a:endParaRPr lang="ru-RU" sz="1200" b="0" i="0" dirty="0">
              <a:solidFill>
                <a:schemeClr val="accent1"/>
              </a:solidFill>
              <a:effectLst/>
            </a:endParaRPr>
          </a:p>
          <a:p>
            <a:pPr algn="just"/>
            <a:r>
              <a:rPr lang="ru-RU" sz="1200" dirty="0">
                <a:solidFill>
                  <a:schemeClr val="accent1"/>
                </a:solidFill>
              </a:rPr>
              <a:t>г) </a:t>
            </a:r>
            <a:r>
              <a:rPr lang="ru-RU" sz="1200" u="sng" dirty="0" smtClean="0">
                <a:solidFill>
                  <a:schemeClr val="accent1"/>
                </a:solidFill>
              </a:rPr>
              <a:t>приобретение </a:t>
            </a:r>
            <a:r>
              <a:rPr lang="ru-RU" sz="1200" u="sng" dirty="0">
                <a:solidFill>
                  <a:schemeClr val="accent1"/>
                </a:solidFill>
              </a:rPr>
              <a:t>рыбопосадочного материала</a:t>
            </a:r>
            <a:r>
              <a:rPr lang="ru-RU" sz="1200" u="sng" dirty="0" smtClean="0">
                <a:solidFill>
                  <a:schemeClr val="accent1"/>
                </a:solidFill>
              </a:rPr>
              <a:t>:</a:t>
            </a:r>
          </a:p>
          <a:p>
            <a:pPr algn="just"/>
            <a:endParaRPr lang="ru-RU" sz="1200" u="sng" dirty="0">
              <a:solidFill>
                <a:schemeClr val="accent1"/>
              </a:solidFill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sz="1200" b="0" i="0" dirty="0">
                <a:solidFill>
                  <a:schemeClr val="accent1"/>
                </a:solidFill>
                <a:effectLst/>
              </a:rPr>
              <a:t>копию договора на право пользования водным объектом или его частью либо документы, подтверждающие наличие индустриальной системы рыборазведения, в случае если бизнес-планом не предусмотрено приобретение объектов, предназначенных для выращивания в искусственно созданной среде обитания </a:t>
            </a:r>
            <a:r>
              <a:rPr lang="ru-RU" sz="1200" b="0" i="0" dirty="0" err="1">
                <a:solidFill>
                  <a:schemeClr val="accent1"/>
                </a:solidFill>
                <a:effectLst/>
              </a:rPr>
              <a:t>аквакультуры</a:t>
            </a:r>
            <a:r>
              <a:rPr lang="ru-RU" sz="1200" b="0" i="0" dirty="0" smtClean="0">
                <a:solidFill>
                  <a:schemeClr val="accent1"/>
                </a:solidFill>
                <a:effectLst/>
              </a:rPr>
              <a:t>.</a:t>
            </a:r>
          </a:p>
          <a:p>
            <a:pPr algn="just"/>
            <a:endParaRPr lang="ru-RU" sz="1200" b="0" i="0" dirty="0" smtClean="0">
              <a:solidFill>
                <a:schemeClr val="accent1"/>
              </a:solidFill>
              <a:effectLst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94" y="102924"/>
            <a:ext cx="1400811" cy="10400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39866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97875" y="856119"/>
            <a:ext cx="10442750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ru-RU" sz="1200" dirty="0" smtClean="0">
              <a:solidFill>
                <a:schemeClr val="accent1"/>
              </a:solidFill>
            </a:endParaRPr>
          </a:p>
          <a:p>
            <a:pPr algn="just"/>
            <a:r>
              <a:rPr lang="ru-RU" sz="1200" dirty="0">
                <a:solidFill>
                  <a:schemeClr val="accent1"/>
                </a:solidFill>
              </a:rPr>
              <a:t>д) </a:t>
            </a:r>
            <a:r>
              <a:rPr lang="ru-RU" sz="1200" u="sng" dirty="0">
                <a:solidFill>
                  <a:schemeClr val="accent1"/>
                </a:solidFill>
              </a:rPr>
              <a:t>приобретение земельных участков из земель сельскохозяйственного назначения, находящихся в муниципальной собственности :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sz="1200" dirty="0">
                <a:solidFill>
                  <a:schemeClr val="accent1"/>
                </a:solidFill>
              </a:rPr>
              <a:t>выписку из ЕГРН, содержащую сведения о зарегистрированном праве собственности на приобретаемый земельный участок,, датой выдачи не ранее 30 календарных дней до даты подачи заявочной документации;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sz="1200" dirty="0">
                <a:solidFill>
                  <a:schemeClr val="accent1"/>
                </a:solidFill>
              </a:rPr>
              <a:t>письмо муниципального образования, в собственности которого находится земельный участок сельскохозяйственного назначения, об отчуждении в пользу участника конкурса такого земельного участка  с указанием основания и цены его продажи; </a:t>
            </a:r>
          </a:p>
          <a:p>
            <a:pPr algn="just"/>
            <a:endParaRPr lang="ru-RU" sz="1200" dirty="0">
              <a:solidFill>
                <a:schemeClr val="accent1"/>
              </a:solidFill>
            </a:endParaRPr>
          </a:p>
          <a:p>
            <a:pPr algn="just"/>
            <a:r>
              <a:rPr lang="ru-RU" sz="1200" dirty="0" smtClean="0">
                <a:solidFill>
                  <a:schemeClr val="accent1"/>
                </a:solidFill>
              </a:rPr>
              <a:t>е) </a:t>
            </a:r>
            <a:r>
              <a:rPr lang="ru-RU" sz="1200" u="sng" dirty="0" smtClean="0">
                <a:solidFill>
                  <a:schemeClr val="accent1"/>
                </a:solidFill>
              </a:rPr>
              <a:t>погашение </a:t>
            </a:r>
            <a:r>
              <a:rPr lang="ru-RU" sz="1200" u="sng" dirty="0">
                <a:solidFill>
                  <a:schemeClr val="accent1"/>
                </a:solidFill>
              </a:rPr>
              <a:t>не более 20% привлекаемого на реализацию БП льготного инвестиционного кредита в соответствии с </a:t>
            </a:r>
            <a:r>
              <a:rPr lang="ru-RU" sz="1200" u="sng" dirty="0" smtClean="0">
                <a:solidFill>
                  <a:schemeClr val="accent1"/>
                </a:solidFill>
              </a:rPr>
              <a:t>        постановлением </a:t>
            </a:r>
            <a:r>
              <a:rPr lang="ru-RU" sz="1200" u="sng" dirty="0">
                <a:solidFill>
                  <a:schemeClr val="accent1"/>
                </a:solidFill>
              </a:rPr>
              <a:t>Правительства РФ от  29.12. 2016 № 1528 </a:t>
            </a:r>
            <a:r>
              <a:rPr lang="ru-RU" sz="1200" u="sng" dirty="0" smtClean="0">
                <a:solidFill>
                  <a:schemeClr val="accent1"/>
                </a:solidFill>
              </a:rPr>
              <a:t>:</a:t>
            </a:r>
          </a:p>
          <a:p>
            <a:pPr algn="just"/>
            <a:endParaRPr lang="ru-RU" sz="1200" u="sng" dirty="0">
              <a:solidFill>
                <a:schemeClr val="accent1"/>
              </a:solidFill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sz="1200" dirty="0">
                <a:solidFill>
                  <a:schemeClr val="accent1"/>
                </a:solidFill>
              </a:rPr>
              <a:t>к</a:t>
            </a:r>
            <a:r>
              <a:rPr lang="ru-RU" sz="1200" dirty="0" smtClean="0">
                <a:solidFill>
                  <a:schemeClr val="accent1"/>
                </a:solidFill>
              </a:rPr>
              <a:t>опию кредитного договора на получение льготного инвестиционного кредита;</a:t>
            </a:r>
            <a:endParaRPr lang="ru-RU" sz="1200" dirty="0">
              <a:solidFill>
                <a:schemeClr val="accent1"/>
              </a:solidFill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sz="1200" dirty="0">
                <a:solidFill>
                  <a:schemeClr val="accent1"/>
                </a:solidFill>
              </a:rPr>
              <a:t>д</a:t>
            </a:r>
            <a:r>
              <a:rPr lang="ru-RU" sz="1200" dirty="0" smtClean="0">
                <a:solidFill>
                  <a:schemeClr val="accent1"/>
                </a:solidFill>
              </a:rPr>
              <a:t>окумент, выданный кредитной организацией о наличии задолженности по кредитному договору на </a:t>
            </a:r>
            <a:r>
              <a:rPr lang="ru-RU" sz="1200" dirty="0">
                <a:solidFill>
                  <a:schemeClr val="accent1"/>
                </a:solidFill>
              </a:rPr>
              <a:t>получение льготного инвестиционного </a:t>
            </a:r>
            <a:r>
              <a:rPr lang="ru-RU" sz="1200" dirty="0" smtClean="0">
                <a:solidFill>
                  <a:schemeClr val="accent1"/>
                </a:solidFill>
              </a:rPr>
              <a:t>кредита, датой выдач не ранее 10-ти календарных дней до даты подачи заявочной документации. </a:t>
            </a:r>
            <a:endParaRPr lang="ru-RU" sz="1200" dirty="0">
              <a:solidFill>
                <a:schemeClr val="accent1"/>
              </a:solidFill>
            </a:endParaRPr>
          </a:p>
          <a:p>
            <a:pPr algn="just"/>
            <a:endParaRPr lang="ru-RU" sz="1200" dirty="0" smtClean="0">
              <a:solidFill>
                <a:schemeClr val="accent1"/>
              </a:solidFill>
            </a:endParaRPr>
          </a:p>
          <a:p>
            <a:pPr algn="just"/>
            <a:endParaRPr lang="ru-RU" sz="1200" dirty="0">
              <a:solidFill>
                <a:schemeClr val="accent1"/>
              </a:solidFill>
            </a:endParaRPr>
          </a:p>
          <a:p>
            <a:pPr algn="just"/>
            <a:r>
              <a:rPr lang="ru-RU" sz="1600" b="1" dirty="0" smtClean="0">
                <a:solidFill>
                  <a:srgbClr val="C00000"/>
                </a:solidFill>
              </a:rPr>
              <a:t>!!! Заявочная документация </a:t>
            </a:r>
            <a:r>
              <a:rPr lang="ru-RU" sz="1600" b="1" dirty="0">
                <a:solidFill>
                  <a:srgbClr val="C00000"/>
                </a:solidFill>
              </a:rPr>
              <a:t>должна быть заверена подписью участника конкурса, прошнурована, пронумерована и скреплена печатью (при наличии), копии документов должны содержать отметку «Копия верна» на каждой странице. </a:t>
            </a:r>
            <a:endParaRPr lang="ru-RU" sz="1600" b="1" dirty="0" smtClean="0">
              <a:solidFill>
                <a:srgbClr val="C00000"/>
              </a:solidFill>
            </a:endParaRPr>
          </a:p>
          <a:p>
            <a:pPr algn="just"/>
            <a:r>
              <a:rPr lang="ru-RU" sz="1600" b="1" dirty="0" smtClean="0">
                <a:solidFill>
                  <a:srgbClr val="C00000"/>
                </a:solidFill>
              </a:rPr>
              <a:t>!!! Участник </a:t>
            </a:r>
            <a:r>
              <a:rPr lang="ru-RU" sz="1600" b="1" dirty="0">
                <a:solidFill>
                  <a:srgbClr val="C00000"/>
                </a:solidFill>
              </a:rPr>
              <a:t>конкурса несет ответственность за достоверность представленной заявочной документации.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0379" y="85506"/>
            <a:ext cx="1400811" cy="10400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09438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53054" y="158262"/>
            <a:ext cx="8965770" cy="1336430"/>
          </a:xfrm>
        </p:spPr>
        <p:txBody>
          <a:bodyPr>
            <a:normAutofit fontScale="90000"/>
          </a:bodyPr>
          <a:lstStyle/>
          <a:p>
            <a:r>
              <a:rPr lang="ru-RU" b="1" dirty="0">
                <a:solidFill>
                  <a:schemeClr val="accent5"/>
                </a:solidFill>
              </a:rPr>
              <a:t>Обязательства </a:t>
            </a:r>
            <a:r>
              <a:rPr lang="ru-RU" b="1" dirty="0" smtClean="0">
                <a:solidFill>
                  <a:schemeClr val="accent5"/>
                </a:solidFill>
              </a:rPr>
              <a:t>грантополучателя:</a:t>
            </a:r>
            <a:endParaRPr lang="ru-RU" b="1" dirty="0">
              <a:solidFill>
                <a:schemeClr val="accent5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56977" y="1640150"/>
            <a:ext cx="9051558" cy="4415218"/>
          </a:xfrm>
        </p:spPr>
        <p:txBody>
          <a:bodyPr>
            <a:normAutofit fontScale="70000" lnSpcReduction="20000"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endParaRPr lang="ru-RU" sz="1600" dirty="0">
              <a:solidFill>
                <a:schemeClr val="accent1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ru-RU" sz="1600" dirty="0">
              <a:solidFill>
                <a:schemeClr val="accent1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dirty="0" smtClean="0">
                <a:solidFill>
                  <a:schemeClr val="accent1"/>
                </a:solidFill>
              </a:rPr>
              <a:t>осуществление </a:t>
            </a:r>
            <a:r>
              <a:rPr lang="ru-RU" dirty="0">
                <a:solidFill>
                  <a:schemeClr val="accent1"/>
                </a:solidFill>
              </a:rPr>
              <a:t>деятельности СФ на сельской территории Республики Крым или на  территории сельской агломерации Республики Крым не менее 5 лет</a:t>
            </a:r>
            <a:r>
              <a:rPr lang="ru-RU" dirty="0" smtClean="0">
                <a:solidFill>
                  <a:schemeClr val="accent1"/>
                </a:solidFill>
              </a:rPr>
              <a:t>;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dirty="0">
                <a:solidFill>
                  <a:schemeClr val="accent1"/>
                </a:solidFill>
              </a:rPr>
              <a:t>согласование с Министерством реализацию, передачу в аренду и(или) отчуждение имущества, приобретенного с использованием средств </a:t>
            </a:r>
            <a:r>
              <a:rPr lang="ru-RU" dirty="0" smtClean="0">
                <a:solidFill>
                  <a:schemeClr val="accent1"/>
                </a:solidFill>
              </a:rPr>
              <a:t>гранта;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u="sng" dirty="0">
                <a:solidFill>
                  <a:schemeClr val="accent1"/>
                </a:solidFill>
              </a:rPr>
              <a:t>трудоустроить на постоянную работу новых работников исходя из расчета не менее одного нового работника на каждые 10 млн. рублей гранта, но не менее одного нового работника на один грант в течение 12 месяцев с даты получения гранта и сохранить созданные рабочие места</a:t>
            </a:r>
            <a:r>
              <a:rPr lang="ru-RU" u="sng" dirty="0" smtClean="0">
                <a:solidFill>
                  <a:schemeClr val="accent1"/>
                </a:solidFill>
              </a:rPr>
              <a:t>;</a:t>
            </a:r>
            <a:endParaRPr lang="ru-RU" dirty="0">
              <a:solidFill>
                <a:schemeClr val="accent1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dirty="0">
                <a:solidFill>
                  <a:schemeClr val="accent1"/>
                </a:solidFill>
              </a:rPr>
              <a:t>оплата за счет собственных и кредитных (заёмных) средств (в случае их привлечения) не менее 40% стоимости каждого наименования, указанного в бизнес-плане</a:t>
            </a:r>
            <a:r>
              <a:rPr lang="ru-RU" dirty="0" smtClean="0">
                <a:solidFill>
                  <a:schemeClr val="accent1"/>
                </a:solidFill>
              </a:rPr>
              <a:t>;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dirty="0">
                <a:solidFill>
                  <a:schemeClr val="accent1"/>
                </a:solidFill>
              </a:rPr>
              <a:t>освоение гранта в течении 24 месяцев с даты его </a:t>
            </a:r>
            <a:r>
              <a:rPr lang="ru-RU" dirty="0" smtClean="0">
                <a:solidFill>
                  <a:schemeClr val="accent1"/>
                </a:solidFill>
              </a:rPr>
              <a:t>получения </a:t>
            </a:r>
            <a:r>
              <a:rPr lang="ru-RU" u="sng" dirty="0" smtClean="0">
                <a:solidFill>
                  <a:schemeClr val="accent1"/>
                </a:solidFill>
              </a:rPr>
              <a:t>на лицевой счет, открытый в Управлении Федерального казначейства по РК</a:t>
            </a:r>
            <a:r>
              <a:rPr lang="ru-RU" dirty="0" smtClean="0">
                <a:solidFill>
                  <a:schemeClr val="accent1"/>
                </a:solidFill>
              </a:rPr>
              <a:t>;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dirty="0">
                <a:solidFill>
                  <a:schemeClr val="accent1"/>
                </a:solidFill>
              </a:rPr>
              <a:t>использовать грант по направлениям, предусмотренным планом расходов </a:t>
            </a:r>
            <a:r>
              <a:rPr lang="ru-RU" dirty="0" smtClean="0">
                <a:solidFill>
                  <a:schemeClr val="accent1"/>
                </a:solidFill>
              </a:rPr>
              <a:t>гранта;</a:t>
            </a:r>
            <a:endParaRPr lang="ru-RU" dirty="0">
              <a:solidFill>
                <a:schemeClr val="accent1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dirty="0" smtClean="0">
                <a:solidFill>
                  <a:schemeClr val="accent1"/>
                </a:solidFill>
              </a:rPr>
              <a:t>государственная </a:t>
            </a:r>
            <a:r>
              <a:rPr lang="ru-RU" dirty="0">
                <a:solidFill>
                  <a:schemeClr val="accent1"/>
                </a:solidFill>
              </a:rPr>
              <a:t>регистрация имущества, приобретенного за счет гранта, в случаях, установленных действующим законодательством </a:t>
            </a:r>
            <a:r>
              <a:rPr lang="ru-RU" dirty="0" smtClean="0">
                <a:solidFill>
                  <a:schemeClr val="accent1"/>
                </a:solidFill>
              </a:rPr>
              <a:t>РФ;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dirty="0">
                <a:solidFill>
                  <a:schemeClr val="accent1"/>
                </a:solidFill>
              </a:rPr>
              <a:t>предоставление отчетов в Министерство в течении 5ти лет (отчет об осуществлении расходования гранта, отчет о достижении значений результата предоставления гранта);</a:t>
            </a:r>
          </a:p>
          <a:p>
            <a:endParaRPr lang="ru-RU" dirty="0">
              <a:solidFill>
                <a:schemeClr val="accent1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ru-RU" sz="1600" dirty="0">
              <a:solidFill>
                <a:schemeClr val="accent1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ru-RU" sz="1600" dirty="0">
              <a:solidFill>
                <a:schemeClr val="accent1"/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443" y="57685"/>
            <a:ext cx="1816994" cy="13490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6469461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TM02892315[[fn=Легкий дым]]</Template>
  <TotalTime>3926</TotalTime>
  <Words>1787</Words>
  <Application>Microsoft Office PowerPoint</Application>
  <PresentationFormat>Широкоэкранный</PresentationFormat>
  <Paragraphs>97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4" baseType="lpstr">
      <vt:lpstr>Arial</vt:lpstr>
      <vt:lpstr>Century Gothic</vt:lpstr>
      <vt:lpstr>Wingdings</vt:lpstr>
      <vt:lpstr>Wingdings 3</vt:lpstr>
      <vt:lpstr>Легкий дым</vt:lpstr>
      <vt:lpstr>ГРАНТ СЕМЕЙНАЯ ФЕРМА</vt:lpstr>
      <vt:lpstr>На что потратить грант Целью предоставления гранта является финансовое обеспечение затрат без учета налога на добавленную стоимость по следующим мероприятиям в рамках реализации Программы:</vt:lpstr>
      <vt:lpstr>Критерии участия</vt:lpstr>
      <vt:lpstr>Документы для получения гранта</vt:lpstr>
      <vt:lpstr>Презентация PowerPoint</vt:lpstr>
      <vt:lpstr>Презентация PowerPoint</vt:lpstr>
      <vt:lpstr>Презентация PowerPoint</vt:lpstr>
      <vt:lpstr>Презентация PowerPoint</vt:lpstr>
      <vt:lpstr>Обязательства грантополучателя: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ГРАНТ СЕМЕЙНАЯ ФЕРМА</dc:title>
  <dc:creator>444</dc:creator>
  <cp:lastModifiedBy>Admin</cp:lastModifiedBy>
  <cp:revision>99</cp:revision>
  <dcterms:created xsi:type="dcterms:W3CDTF">2021-03-31T07:17:24Z</dcterms:created>
  <dcterms:modified xsi:type="dcterms:W3CDTF">2023-09-13T12:54:40Z</dcterms:modified>
</cp:coreProperties>
</file>